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989" r:id="rId3"/>
    <p:sldId id="990" r:id="rId4"/>
    <p:sldId id="266" r:id="rId5"/>
    <p:sldId id="271" r:id="rId6"/>
    <p:sldId id="272" r:id="rId7"/>
    <p:sldId id="986" r:id="rId8"/>
    <p:sldId id="991" r:id="rId9"/>
    <p:sldId id="274" r:id="rId10"/>
    <p:sldId id="267" r:id="rId11"/>
    <p:sldId id="268" r:id="rId12"/>
    <p:sldId id="992" r:id="rId13"/>
    <p:sldId id="996" r:id="rId14"/>
    <p:sldId id="269" r:id="rId15"/>
    <p:sldId id="1001" r:id="rId16"/>
    <p:sldId id="270" r:id="rId17"/>
    <p:sldId id="1003" r:id="rId18"/>
    <p:sldId id="1002"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3" d="100"/>
          <a:sy n="113" d="100"/>
        </p:scale>
        <p:origin x="1590" y="84"/>
      </p:cViewPr>
      <p:guideLst/>
    </p:cSldViewPr>
  </p:slid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11B178-B8BA-4C01-8E6A-32AC2A4A5D71}" type="datetimeFigureOut">
              <a:rPr kumimoji="1" lang="ja-JP" altLang="en-US" smtClean="0"/>
              <a:t>2023/7/10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8F27D8-D385-4BA7-9A54-DC0A5979CE52}" type="slidenum">
              <a:rPr kumimoji="1" lang="ja-JP" altLang="en-US" smtClean="0"/>
              <a:t>‹#›</a:t>
            </a:fld>
            <a:endParaRPr kumimoji="1" lang="ja-JP" altLang="en-US"/>
          </a:p>
        </p:txBody>
      </p:sp>
    </p:spTree>
    <p:extLst>
      <p:ext uri="{BB962C8B-B14F-4D97-AF65-F5344CB8AC3E}">
        <p14:creationId xmlns:p14="http://schemas.microsoft.com/office/powerpoint/2010/main" val="22958086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3281BD2-4BBD-498E-8046-4C4C496C61A7}" type="datetime1">
              <a:rPr kumimoji="1" lang="ja-JP" altLang="en-US" smtClean="0"/>
              <a:t>2023/7/10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2EED41-674A-47A1-9D0E-025CA5A707CB}" type="slidenum">
              <a:rPr kumimoji="1" lang="ja-JP" altLang="en-US" smtClean="0"/>
              <a:t>‹#›</a:t>
            </a:fld>
            <a:endParaRPr kumimoji="1" lang="ja-JP" altLang="en-US"/>
          </a:p>
        </p:txBody>
      </p:sp>
    </p:spTree>
    <p:extLst>
      <p:ext uri="{BB962C8B-B14F-4D97-AF65-F5344CB8AC3E}">
        <p14:creationId xmlns:p14="http://schemas.microsoft.com/office/powerpoint/2010/main" val="3579835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BCDF81A-4ED0-471E-82DD-F58B8118B79C}" type="datetime1">
              <a:rPr kumimoji="1" lang="ja-JP" altLang="en-US" smtClean="0"/>
              <a:t>2023/7/10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2EED41-674A-47A1-9D0E-025CA5A707CB}" type="slidenum">
              <a:rPr kumimoji="1" lang="ja-JP" altLang="en-US" smtClean="0"/>
              <a:t>‹#›</a:t>
            </a:fld>
            <a:endParaRPr kumimoji="1" lang="ja-JP" altLang="en-US"/>
          </a:p>
        </p:txBody>
      </p:sp>
    </p:spTree>
    <p:extLst>
      <p:ext uri="{BB962C8B-B14F-4D97-AF65-F5344CB8AC3E}">
        <p14:creationId xmlns:p14="http://schemas.microsoft.com/office/powerpoint/2010/main" val="165131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376F96-3A07-4014-95AF-A78D932FFBC5}" type="datetime1">
              <a:rPr kumimoji="1" lang="ja-JP" altLang="en-US" smtClean="0"/>
              <a:t>2023/7/10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2EED41-674A-47A1-9D0E-025CA5A707CB}" type="slidenum">
              <a:rPr kumimoji="1" lang="ja-JP" altLang="en-US" smtClean="0"/>
              <a:t>‹#›</a:t>
            </a:fld>
            <a:endParaRPr kumimoji="1" lang="ja-JP" altLang="en-US"/>
          </a:p>
        </p:txBody>
      </p:sp>
    </p:spTree>
    <p:extLst>
      <p:ext uri="{BB962C8B-B14F-4D97-AF65-F5344CB8AC3E}">
        <p14:creationId xmlns:p14="http://schemas.microsoft.com/office/powerpoint/2010/main" val="1014679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867F6F-392A-45EF-9697-522CA92178CA}" type="datetime1">
              <a:rPr kumimoji="1" lang="ja-JP" altLang="en-US" smtClean="0"/>
              <a:t>2023/7/10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2EED41-674A-47A1-9D0E-025CA5A707CB}" type="slidenum">
              <a:rPr kumimoji="1" lang="ja-JP" altLang="en-US" smtClean="0"/>
              <a:t>‹#›</a:t>
            </a:fld>
            <a:endParaRPr kumimoji="1" lang="ja-JP" altLang="en-US"/>
          </a:p>
        </p:txBody>
      </p:sp>
    </p:spTree>
    <p:extLst>
      <p:ext uri="{BB962C8B-B14F-4D97-AF65-F5344CB8AC3E}">
        <p14:creationId xmlns:p14="http://schemas.microsoft.com/office/powerpoint/2010/main" val="3924740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40191DE-E4B8-483F-B9BC-98487610730F}" type="datetime1">
              <a:rPr kumimoji="1" lang="ja-JP" altLang="en-US" smtClean="0"/>
              <a:t>2023/7/10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2EED41-674A-47A1-9D0E-025CA5A707CB}" type="slidenum">
              <a:rPr kumimoji="1" lang="ja-JP" altLang="en-US" smtClean="0"/>
              <a:t>‹#›</a:t>
            </a:fld>
            <a:endParaRPr kumimoji="1" lang="ja-JP" altLang="en-US"/>
          </a:p>
        </p:txBody>
      </p:sp>
    </p:spTree>
    <p:extLst>
      <p:ext uri="{BB962C8B-B14F-4D97-AF65-F5344CB8AC3E}">
        <p14:creationId xmlns:p14="http://schemas.microsoft.com/office/powerpoint/2010/main" val="133186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61A169D-9FAD-4487-A72E-70A2C28D8691}" type="datetime1">
              <a:rPr kumimoji="1" lang="ja-JP" altLang="en-US" smtClean="0"/>
              <a:t>2023/7/10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2EED41-674A-47A1-9D0E-025CA5A707CB}" type="slidenum">
              <a:rPr kumimoji="1" lang="ja-JP" altLang="en-US" smtClean="0"/>
              <a:t>‹#›</a:t>
            </a:fld>
            <a:endParaRPr kumimoji="1" lang="ja-JP" altLang="en-US"/>
          </a:p>
        </p:txBody>
      </p:sp>
    </p:spTree>
    <p:extLst>
      <p:ext uri="{BB962C8B-B14F-4D97-AF65-F5344CB8AC3E}">
        <p14:creationId xmlns:p14="http://schemas.microsoft.com/office/powerpoint/2010/main" val="955207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06E2B94-288B-4148-8C01-148B0E23C7F5}" type="datetime1">
              <a:rPr kumimoji="1" lang="ja-JP" altLang="en-US" smtClean="0"/>
              <a:t>2023/7/10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32EED41-674A-47A1-9D0E-025CA5A707CB}" type="slidenum">
              <a:rPr kumimoji="1" lang="ja-JP" altLang="en-US" smtClean="0"/>
              <a:t>‹#›</a:t>
            </a:fld>
            <a:endParaRPr kumimoji="1" lang="ja-JP" altLang="en-US"/>
          </a:p>
        </p:txBody>
      </p:sp>
    </p:spTree>
    <p:extLst>
      <p:ext uri="{BB962C8B-B14F-4D97-AF65-F5344CB8AC3E}">
        <p14:creationId xmlns:p14="http://schemas.microsoft.com/office/powerpoint/2010/main" val="1150465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990FBE4-1D98-4FE3-A658-4E76FC47EE35}" type="datetime1">
              <a:rPr kumimoji="1" lang="ja-JP" altLang="en-US" smtClean="0"/>
              <a:t>2023/7/10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32EED41-674A-47A1-9D0E-025CA5A707CB}" type="slidenum">
              <a:rPr kumimoji="1" lang="ja-JP" altLang="en-US" smtClean="0"/>
              <a:t>‹#›</a:t>
            </a:fld>
            <a:endParaRPr kumimoji="1" lang="ja-JP" altLang="en-US"/>
          </a:p>
        </p:txBody>
      </p:sp>
    </p:spTree>
    <p:extLst>
      <p:ext uri="{BB962C8B-B14F-4D97-AF65-F5344CB8AC3E}">
        <p14:creationId xmlns:p14="http://schemas.microsoft.com/office/powerpoint/2010/main" val="1478753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F9FED8-CCD5-4611-90B5-9356A769D4FD}" type="datetime1">
              <a:rPr kumimoji="1" lang="ja-JP" altLang="en-US" smtClean="0"/>
              <a:t>2023/7/10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32EED41-674A-47A1-9D0E-025CA5A707CB}" type="slidenum">
              <a:rPr kumimoji="1" lang="ja-JP" altLang="en-US" smtClean="0"/>
              <a:t>‹#›</a:t>
            </a:fld>
            <a:endParaRPr kumimoji="1" lang="ja-JP" altLang="en-US"/>
          </a:p>
        </p:txBody>
      </p:sp>
    </p:spTree>
    <p:extLst>
      <p:ext uri="{BB962C8B-B14F-4D97-AF65-F5344CB8AC3E}">
        <p14:creationId xmlns:p14="http://schemas.microsoft.com/office/powerpoint/2010/main" val="675803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4ABCEC5-8F36-42CE-841A-8B63A3BF3ABE}" type="datetime1">
              <a:rPr kumimoji="1" lang="ja-JP" altLang="en-US" smtClean="0"/>
              <a:t>2023/7/10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2EED41-674A-47A1-9D0E-025CA5A707CB}" type="slidenum">
              <a:rPr kumimoji="1" lang="ja-JP" altLang="en-US" smtClean="0"/>
              <a:t>‹#›</a:t>
            </a:fld>
            <a:endParaRPr kumimoji="1" lang="ja-JP" altLang="en-US"/>
          </a:p>
        </p:txBody>
      </p:sp>
    </p:spTree>
    <p:extLst>
      <p:ext uri="{BB962C8B-B14F-4D97-AF65-F5344CB8AC3E}">
        <p14:creationId xmlns:p14="http://schemas.microsoft.com/office/powerpoint/2010/main" val="3100707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C7BF88F-5EA2-4CD7-B408-750322113E5D}" type="datetime1">
              <a:rPr kumimoji="1" lang="ja-JP" altLang="en-US" smtClean="0"/>
              <a:t>2023/7/10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2EED41-674A-47A1-9D0E-025CA5A707CB}" type="slidenum">
              <a:rPr kumimoji="1" lang="ja-JP" altLang="en-US" smtClean="0"/>
              <a:t>‹#›</a:t>
            </a:fld>
            <a:endParaRPr kumimoji="1" lang="ja-JP" altLang="en-US"/>
          </a:p>
        </p:txBody>
      </p:sp>
    </p:spTree>
    <p:extLst>
      <p:ext uri="{BB962C8B-B14F-4D97-AF65-F5344CB8AC3E}">
        <p14:creationId xmlns:p14="http://schemas.microsoft.com/office/powerpoint/2010/main" val="1860375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6DB0CA-AA64-40EE-A63D-5DE93232002D}" type="datetime1">
              <a:rPr kumimoji="1" lang="ja-JP" altLang="en-US" smtClean="0"/>
              <a:t>2023/7/10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2EED41-674A-47A1-9D0E-025CA5A707CB}" type="slidenum">
              <a:rPr kumimoji="1" lang="ja-JP" altLang="en-US" smtClean="0"/>
              <a:t>‹#›</a:t>
            </a:fld>
            <a:endParaRPr kumimoji="1" lang="ja-JP" altLang="en-US"/>
          </a:p>
        </p:txBody>
      </p:sp>
      <p:sp>
        <p:nvSpPr>
          <p:cNvPr id="7" name="テキスト ボックス 6">
            <a:extLst>
              <a:ext uri="{FF2B5EF4-FFF2-40B4-BE49-F238E27FC236}">
                <a16:creationId xmlns:a16="http://schemas.microsoft.com/office/drawing/2014/main" id="{AD652658-0DAA-F1D0-C1F0-808C00BA986C}"/>
              </a:ext>
            </a:extLst>
          </p:cNvPr>
          <p:cNvSpPr txBox="1"/>
          <p:nvPr userDrawn="1"/>
        </p:nvSpPr>
        <p:spPr>
          <a:xfrm>
            <a:off x="628651" y="6488668"/>
            <a:ext cx="7886700" cy="369332"/>
          </a:xfrm>
          <a:prstGeom prst="rect">
            <a:avLst/>
          </a:prstGeom>
          <a:noFill/>
        </p:spPr>
        <p:txBody>
          <a:bodyPr wrap="square" rtlCol="0">
            <a:spAutoFit/>
          </a:bodyPr>
          <a:lstStyle/>
          <a:p>
            <a:pPr algn="ctr"/>
            <a:r>
              <a:rPr kumimoji="1" lang="en-US" altLang="ja-JP" dirty="0">
                <a:solidFill>
                  <a:srgbClr val="00B050"/>
                </a:solidFill>
              </a:rPr>
              <a:t>All Rights Reserved. Copyright © JAPAN SALES MANAGEMENT </a:t>
            </a:r>
          </a:p>
        </p:txBody>
      </p:sp>
    </p:spTree>
    <p:extLst>
      <p:ext uri="{BB962C8B-B14F-4D97-AF65-F5344CB8AC3E}">
        <p14:creationId xmlns:p14="http://schemas.microsoft.com/office/powerpoint/2010/main" val="19702030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a:extLst>
              <a:ext uri="{FF2B5EF4-FFF2-40B4-BE49-F238E27FC236}">
                <a16:creationId xmlns:a16="http://schemas.microsoft.com/office/drawing/2014/main" id="{6B2CD259-5938-4350-9419-034BB130CC7B}"/>
              </a:ext>
            </a:extLst>
          </p:cNvPr>
          <p:cNvSpPr/>
          <p:nvPr/>
        </p:nvSpPr>
        <p:spPr>
          <a:xfrm>
            <a:off x="1558800" y="3406140"/>
            <a:ext cx="6026400" cy="45720"/>
          </a:xfrm>
          <a:custGeom>
            <a:avLst/>
            <a:gdLst>
              <a:gd name="connsiteX0" fmla="*/ 6350 w 1012698"/>
              <a:gd name="connsiteY0" fmla="*/ 6350 h 18097"/>
              <a:gd name="connsiteX1" fmla="*/ 1006347 w 1012698"/>
              <a:gd name="connsiteY1" fmla="*/ 6350 h 18097"/>
            </a:gdLst>
            <a:ahLst/>
            <a:cxnLst>
              <a:cxn ang="0">
                <a:pos x="connsiteX0" y="connsiteY0"/>
              </a:cxn>
              <a:cxn ang="1">
                <a:pos x="connsiteX1" y="connsiteY1"/>
              </a:cxn>
            </a:cxnLst>
            <a:rect l="l" t="t" r="r" b="b"/>
            <a:pathLst>
              <a:path w="1012698" h="18097">
                <a:moveTo>
                  <a:pt x="6350" y="6350"/>
                </a:moveTo>
                <a:lnTo>
                  <a:pt x="1006347" y="6350"/>
                </a:lnTo>
              </a:path>
            </a:pathLst>
          </a:custGeom>
          <a:ln w="12700">
            <a:solidFill>
              <a:srgbClr val="084BAC"/>
            </a:solidFill>
            <a:prstDash val="solid"/>
          </a:ln>
        </p:spPr>
        <p:style>
          <a:lnRef idx="1">
            <a:schemeClr val="accent1"/>
          </a:lnRef>
          <a:fillRef idx="0">
            <a:schemeClr val="accent1"/>
          </a:fillRef>
          <a:effectRef idx="0">
            <a:schemeClr val="accent1"/>
          </a:effectRef>
          <a:fontRef idx="minor">
            <a:schemeClr val="tx1"/>
          </a:fontRef>
        </p:style>
        <p:txBody>
          <a:bodyPr lIns="91429" tIns="45715" rIns="91429" bIns="45715" rtlCol="0" anchor="ctr"/>
          <a:lstStyle/>
          <a:p>
            <a:pPr algn="ctr"/>
            <a:endParaRPr lang="zh-CN" altLang="en-US"/>
          </a:p>
        </p:txBody>
      </p:sp>
      <p:sp>
        <p:nvSpPr>
          <p:cNvPr id="6" name="TextBox 1">
            <a:extLst>
              <a:ext uri="{FF2B5EF4-FFF2-40B4-BE49-F238E27FC236}">
                <a16:creationId xmlns:a16="http://schemas.microsoft.com/office/drawing/2014/main" id="{434CC5C9-9BEA-4C48-9473-70E7D078AAA4}"/>
              </a:ext>
            </a:extLst>
          </p:cNvPr>
          <p:cNvSpPr txBox="1"/>
          <p:nvPr/>
        </p:nvSpPr>
        <p:spPr>
          <a:xfrm>
            <a:off x="1456357" y="2224349"/>
            <a:ext cx="6128843" cy="1154162"/>
          </a:xfrm>
          <a:prstGeom prst="rect">
            <a:avLst/>
          </a:prstGeom>
          <a:noFill/>
        </p:spPr>
        <p:txBody>
          <a:bodyPr wrap="square" lIns="0" tIns="0" rIns="0" rtlCol="0">
            <a:spAutoFit/>
          </a:bodyPr>
          <a:lstStyle/>
          <a:p>
            <a:pPr algn="ctr">
              <a:tabLst>
                <a:tab pos="2590800" algn="l"/>
              </a:tabLst>
            </a:pPr>
            <a:r>
              <a:rPr lang="ja-JP" altLang="en-US" sz="3600" b="1" spc="20" dirty="0">
                <a:solidFill>
                  <a:srgbClr val="084BAC"/>
                </a:solidFill>
                <a:latin typeface="Meiryo UI" panose="020B0604030504040204" pitchFamily="50" charset="-128"/>
                <a:ea typeface="Meiryo UI" panose="020B0604030504040204" pitchFamily="50" charset="-128"/>
                <a:cs typeface="メイリオ ボールド"/>
              </a:rPr>
              <a:t>採用せざるを得ない提案</a:t>
            </a:r>
            <a:endParaRPr lang="en-US" altLang="ja-JP" sz="3600" b="1" spc="20" dirty="0">
              <a:solidFill>
                <a:srgbClr val="084BAC"/>
              </a:solidFill>
              <a:latin typeface="Meiryo UI" panose="020B0604030504040204" pitchFamily="50" charset="-128"/>
              <a:ea typeface="Meiryo UI" panose="020B0604030504040204" pitchFamily="50" charset="-128"/>
              <a:cs typeface="メイリオ ボールド"/>
            </a:endParaRPr>
          </a:p>
          <a:p>
            <a:pPr algn="ctr">
              <a:tabLst>
                <a:tab pos="2590800" algn="l"/>
              </a:tabLst>
            </a:pPr>
            <a:r>
              <a:rPr lang="ja-JP" altLang="en-US" sz="3600" b="1" spc="20" dirty="0">
                <a:solidFill>
                  <a:srgbClr val="084BAC"/>
                </a:solidFill>
                <a:latin typeface="Meiryo UI" panose="020B0604030504040204" pitchFamily="50" charset="-128"/>
                <a:ea typeface="Meiryo UI" panose="020B0604030504040204" pitchFamily="50" charset="-128"/>
                <a:cs typeface="メイリオ ボールド"/>
              </a:rPr>
              <a:t>テンプレート</a:t>
            </a:r>
            <a:endParaRPr lang="en-US" altLang="zh-CN" sz="3600" b="1" spc="20" dirty="0">
              <a:solidFill>
                <a:srgbClr val="084BAC"/>
              </a:solidFill>
              <a:latin typeface="Meiryo UI" panose="020B0604030504040204" pitchFamily="50" charset="-128"/>
              <a:ea typeface="Meiryo UI" panose="020B0604030504040204" pitchFamily="50" charset="-128"/>
              <a:cs typeface="メイリオ ボールド"/>
            </a:endParaRPr>
          </a:p>
        </p:txBody>
      </p:sp>
      <p:sp>
        <p:nvSpPr>
          <p:cNvPr id="7" name="TextBox 1">
            <a:extLst>
              <a:ext uri="{FF2B5EF4-FFF2-40B4-BE49-F238E27FC236}">
                <a16:creationId xmlns:a16="http://schemas.microsoft.com/office/drawing/2014/main" id="{279A0CBB-211F-4E2C-877E-A87AB64F2B90}"/>
              </a:ext>
            </a:extLst>
          </p:cNvPr>
          <p:cNvSpPr txBox="1"/>
          <p:nvPr/>
        </p:nvSpPr>
        <p:spPr>
          <a:xfrm>
            <a:off x="4448495" y="4171600"/>
            <a:ext cx="3876958" cy="1277273"/>
          </a:xfrm>
          <a:prstGeom prst="rect">
            <a:avLst/>
          </a:prstGeom>
          <a:noFill/>
        </p:spPr>
        <p:txBody>
          <a:bodyPr wrap="square" lIns="0" tIns="0" rIns="0" rtlCol="0">
            <a:spAutoFit/>
          </a:bodyPr>
          <a:lstStyle/>
          <a:p>
            <a:pPr algn="ctr"/>
            <a:r>
              <a:rPr lang="en-US" altLang="zh-CN" spc="10" dirty="0">
                <a:latin typeface="BIZ UDPゴシック" panose="020B0400000000000000" pitchFamily="50" charset="-128"/>
                <a:ea typeface="BIZ UDPゴシック" panose="020B0400000000000000" pitchFamily="50" charset="-128"/>
                <a:cs typeface="メイリオ"/>
              </a:rPr>
              <a:t>20</a:t>
            </a:r>
            <a:r>
              <a:rPr lang="en-US" altLang="ja-JP" spc="10" dirty="0">
                <a:latin typeface="BIZ UDPゴシック" panose="020B0400000000000000" pitchFamily="50" charset="-128"/>
                <a:ea typeface="BIZ UDPゴシック" panose="020B0400000000000000" pitchFamily="50" charset="-128"/>
                <a:cs typeface="メイリオ"/>
              </a:rPr>
              <a:t>23</a:t>
            </a:r>
            <a:r>
              <a:rPr lang="en-US" altLang="zh-CN" spc="10" dirty="0">
                <a:latin typeface="BIZ UDPゴシック" panose="020B0400000000000000" pitchFamily="50" charset="-128"/>
                <a:ea typeface="BIZ UDPゴシック" panose="020B0400000000000000" pitchFamily="50" charset="-128"/>
                <a:cs typeface="メイリオ"/>
              </a:rPr>
              <a:t>.</a:t>
            </a:r>
            <a:r>
              <a:rPr lang="en-US" altLang="ja-JP" spc="10" dirty="0">
                <a:latin typeface="BIZ UDPゴシック" panose="020B0400000000000000" pitchFamily="50" charset="-128"/>
                <a:ea typeface="BIZ UDPゴシック" panose="020B0400000000000000" pitchFamily="50" charset="-128"/>
                <a:cs typeface="メイリオ"/>
              </a:rPr>
              <a:t>※※</a:t>
            </a:r>
            <a:r>
              <a:rPr lang="en-US" altLang="zh-CN" spc="10" dirty="0">
                <a:latin typeface="BIZ UDPゴシック" panose="020B0400000000000000" pitchFamily="50" charset="-128"/>
                <a:ea typeface="BIZ UDPゴシック" panose="020B0400000000000000" pitchFamily="50" charset="-128"/>
                <a:cs typeface="メイリオ"/>
              </a:rPr>
              <a:t>.</a:t>
            </a:r>
            <a:r>
              <a:rPr lang="en-US" altLang="ja-JP" spc="10" dirty="0">
                <a:latin typeface="BIZ UDPゴシック" panose="020B0400000000000000" pitchFamily="50" charset="-128"/>
                <a:ea typeface="BIZ UDPゴシック" panose="020B0400000000000000" pitchFamily="50" charset="-128"/>
                <a:cs typeface="メイリオ"/>
              </a:rPr>
              <a:t>※※</a:t>
            </a:r>
          </a:p>
          <a:p>
            <a:pPr algn="ctr">
              <a:tabLst/>
            </a:pPr>
            <a:r>
              <a:rPr lang="ja-JP" altLang="en-US" sz="2000" spc="10" dirty="0">
                <a:latin typeface="BIZ UDPゴシック" panose="020B0400000000000000" pitchFamily="50" charset="-128"/>
                <a:ea typeface="BIZ UDPゴシック" panose="020B0400000000000000" pitchFamily="50" charset="-128"/>
                <a:cs typeface="メイリオ"/>
              </a:rPr>
              <a:t>〇〇株式会社</a:t>
            </a:r>
            <a:endParaRPr lang="en-US" altLang="ja-JP" sz="2000" spc="10" dirty="0">
              <a:latin typeface="BIZ UDPゴシック" panose="020B0400000000000000" pitchFamily="50" charset="-128"/>
              <a:ea typeface="BIZ UDPゴシック" panose="020B0400000000000000" pitchFamily="50" charset="-128"/>
              <a:cs typeface="メイリオ"/>
            </a:endParaRPr>
          </a:p>
          <a:p>
            <a:pPr algn="ctr">
              <a:tabLst/>
            </a:pPr>
            <a:r>
              <a:rPr lang="ja-JP" altLang="en-US" sz="2000" spc="10" dirty="0">
                <a:latin typeface="BIZ UDPゴシック" panose="020B0400000000000000" pitchFamily="50" charset="-128"/>
                <a:ea typeface="BIZ UDPゴシック" panose="020B0400000000000000" pitchFamily="50" charset="-128"/>
                <a:cs typeface="メイリオ"/>
              </a:rPr>
              <a:t>〇〇部</a:t>
            </a:r>
            <a:endParaRPr lang="en-US" altLang="ja-JP" sz="2000" spc="10" dirty="0">
              <a:latin typeface="BIZ UDPゴシック" panose="020B0400000000000000" pitchFamily="50" charset="-128"/>
              <a:ea typeface="BIZ UDPゴシック" panose="020B0400000000000000" pitchFamily="50" charset="-128"/>
              <a:cs typeface="メイリオ"/>
            </a:endParaRPr>
          </a:p>
          <a:p>
            <a:pPr algn="ctr">
              <a:tabLst/>
            </a:pPr>
            <a:r>
              <a:rPr lang="en-US" altLang="ja-JP" sz="2000" spc="10" dirty="0">
                <a:latin typeface="BIZ UDPゴシック" panose="020B0400000000000000" pitchFamily="50" charset="-128"/>
                <a:ea typeface="BIZ UDPゴシック" panose="020B0400000000000000" pitchFamily="50" charset="-128"/>
                <a:cs typeface="メイリオ"/>
              </a:rPr>
              <a:t>※※</a:t>
            </a:r>
            <a:r>
              <a:rPr lang="ja-JP" altLang="en-US" sz="2000" spc="10" dirty="0">
                <a:latin typeface="BIZ UDPゴシック" panose="020B0400000000000000" pitchFamily="50" charset="-128"/>
                <a:ea typeface="BIZ UDPゴシック" panose="020B0400000000000000" pitchFamily="50" charset="-128"/>
                <a:cs typeface="メイリオ"/>
              </a:rPr>
              <a:t>　</a:t>
            </a:r>
            <a:r>
              <a:rPr lang="en-US" altLang="ja-JP" sz="2000" spc="10" dirty="0">
                <a:latin typeface="BIZ UDPゴシック" panose="020B0400000000000000" pitchFamily="50" charset="-128"/>
                <a:ea typeface="BIZ UDPゴシック" panose="020B0400000000000000" pitchFamily="50" charset="-128"/>
                <a:cs typeface="メイリオ"/>
              </a:rPr>
              <a:t>※※</a:t>
            </a:r>
            <a:endParaRPr lang="en-US" altLang="zh-CN" sz="2000" spc="10" dirty="0">
              <a:latin typeface="BIZ UDPゴシック" panose="020B0400000000000000" pitchFamily="50" charset="-128"/>
              <a:ea typeface="BIZ UDPゴシック" panose="020B0400000000000000" pitchFamily="50" charset="-128"/>
              <a:cs typeface="メイリオ"/>
            </a:endParaRPr>
          </a:p>
        </p:txBody>
      </p:sp>
      <p:sp>
        <p:nvSpPr>
          <p:cNvPr id="8" name="テキスト ボックス 7">
            <a:extLst>
              <a:ext uri="{FF2B5EF4-FFF2-40B4-BE49-F238E27FC236}">
                <a16:creationId xmlns:a16="http://schemas.microsoft.com/office/drawing/2014/main" id="{9664ED2B-BB93-49A6-9647-ED71046A9F71}"/>
              </a:ext>
            </a:extLst>
          </p:cNvPr>
          <p:cNvSpPr txBox="1"/>
          <p:nvPr/>
        </p:nvSpPr>
        <p:spPr>
          <a:xfrm>
            <a:off x="761096" y="672614"/>
            <a:ext cx="3416320" cy="523220"/>
          </a:xfrm>
          <a:prstGeom prst="rect">
            <a:avLst/>
          </a:prstGeom>
          <a:noFill/>
        </p:spPr>
        <p:txBody>
          <a:bodyPr wrap="none" rtlCol="0">
            <a:spAutoFit/>
          </a:bodyPr>
          <a:lstStyle/>
          <a:p>
            <a:r>
              <a:rPr kumimoji="1" lang="ja-JP" altLang="en-US" sz="2800" u="sng" dirty="0">
                <a:latin typeface="BIZ UDPゴシック" panose="020B0400000000000000" pitchFamily="50" charset="-128"/>
                <a:ea typeface="BIZ UDPゴシック" panose="020B0400000000000000" pitchFamily="50" charset="-128"/>
              </a:rPr>
              <a:t>○○○○株式会社様</a:t>
            </a:r>
          </a:p>
        </p:txBody>
      </p:sp>
      <p:sp>
        <p:nvSpPr>
          <p:cNvPr id="2" name="スライド番号プレースホルダー 1">
            <a:extLst>
              <a:ext uri="{FF2B5EF4-FFF2-40B4-BE49-F238E27FC236}">
                <a16:creationId xmlns:a16="http://schemas.microsoft.com/office/drawing/2014/main" id="{5BD38C2E-7A0C-A0DD-B584-1A305836779A}"/>
              </a:ext>
            </a:extLst>
          </p:cNvPr>
          <p:cNvSpPr>
            <a:spLocks noGrp="1"/>
          </p:cNvSpPr>
          <p:nvPr>
            <p:ph type="sldNum" sz="quarter" idx="12"/>
          </p:nvPr>
        </p:nvSpPr>
        <p:spPr/>
        <p:txBody>
          <a:bodyPr/>
          <a:lstStyle/>
          <a:p>
            <a:fld id="{532EED41-674A-47A1-9D0E-025CA5A707CB}" type="slidenum">
              <a:rPr kumimoji="1" lang="ja-JP" altLang="en-US" smtClean="0"/>
              <a:t>1</a:t>
            </a:fld>
            <a:endParaRPr kumimoji="1" lang="ja-JP" altLang="en-US"/>
          </a:p>
        </p:txBody>
      </p:sp>
      <p:sp>
        <p:nvSpPr>
          <p:cNvPr id="3" name="吹き出し: 角を丸めた四角形 2">
            <a:extLst>
              <a:ext uri="{FF2B5EF4-FFF2-40B4-BE49-F238E27FC236}">
                <a16:creationId xmlns:a16="http://schemas.microsoft.com/office/drawing/2014/main" id="{834DC099-7467-DF8A-118B-EDA0C16EABBE}"/>
              </a:ext>
            </a:extLst>
          </p:cNvPr>
          <p:cNvSpPr/>
          <p:nvPr/>
        </p:nvSpPr>
        <p:spPr>
          <a:xfrm>
            <a:off x="1150950" y="5880889"/>
            <a:ext cx="3876958" cy="365125"/>
          </a:xfrm>
          <a:prstGeom prst="wedgeRoundRectCallout">
            <a:avLst>
              <a:gd name="adj1" fmla="val 38124"/>
              <a:gd name="adj2" fmla="val 108981"/>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BIZ UDPゴシック" panose="020B0400000000000000" pitchFamily="50" charset="-128"/>
                <a:ea typeface="BIZ UDPゴシック" panose="020B0400000000000000" pitchFamily="50" charset="-128"/>
              </a:rPr>
              <a:t>貴社名に変えてご使用ください</a:t>
            </a:r>
          </a:p>
        </p:txBody>
      </p:sp>
      <p:sp>
        <p:nvSpPr>
          <p:cNvPr id="5" name="テキスト ボックス 4">
            <a:extLst>
              <a:ext uri="{FF2B5EF4-FFF2-40B4-BE49-F238E27FC236}">
                <a16:creationId xmlns:a16="http://schemas.microsoft.com/office/drawing/2014/main" id="{14179C34-1A1C-6961-7366-91910C2A1539}"/>
              </a:ext>
            </a:extLst>
          </p:cNvPr>
          <p:cNvSpPr txBox="1"/>
          <p:nvPr/>
        </p:nvSpPr>
        <p:spPr>
          <a:xfrm>
            <a:off x="7298268" y="214451"/>
            <a:ext cx="1590800" cy="369332"/>
          </a:xfrm>
          <a:prstGeom prst="rect">
            <a:avLst/>
          </a:prstGeom>
          <a:noFill/>
        </p:spPr>
        <p:txBody>
          <a:bodyPr wrap="square" rtlCol="0">
            <a:spAutoFit/>
          </a:bodyPr>
          <a:lstStyle/>
          <a:p>
            <a:r>
              <a:rPr kumimoji="1" lang="en-US" altLang="ja-JP" u="sng" dirty="0">
                <a:latin typeface="BIZ UDPゴシック" panose="020B0400000000000000" pitchFamily="50" charset="-128"/>
                <a:ea typeface="BIZ UDPゴシック" panose="020B0400000000000000" pitchFamily="50" charset="-128"/>
              </a:rPr>
              <a:t>NO.0001</a:t>
            </a:r>
            <a:endParaRPr kumimoji="1" lang="ja-JP" altLang="en-US" u="sng"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9305929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18E1179F-42C2-462C-AA30-BBF062A9610C}"/>
              </a:ext>
            </a:extLst>
          </p:cNvPr>
          <p:cNvSpPr>
            <a:spLocks noGrp="1"/>
          </p:cNvSpPr>
          <p:nvPr>
            <p:ph type="title"/>
          </p:nvPr>
        </p:nvSpPr>
        <p:spPr/>
        <p:txBody>
          <a:bodyPr>
            <a:normAutofit/>
          </a:bodyPr>
          <a:lstStyle/>
          <a:p>
            <a:r>
              <a:rPr kumimoji="1" lang="ja-JP" altLang="en-US" sz="4000" dirty="0">
                <a:latin typeface="BIZ UDPゴシック" panose="020B0400000000000000" pitchFamily="50" charset="-128"/>
                <a:ea typeface="BIZ UDPゴシック" panose="020B0400000000000000" pitchFamily="50" charset="-128"/>
              </a:rPr>
              <a:t>提案１　○○○○の実現</a:t>
            </a:r>
          </a:p>
        </p:txBody>
      </p:sp>
      <p:sp>
        <p:nvSpPr>
          <p:cNvPr id="4" name="テキスト ボックス 3">
            <a:extLst>
              <a:ext uri="{FF2B5EF4-FFF2-40B4-BE49-F238E27FC236}">
                <a16:creationId xmlns:a16="http://schemas.microsoft.com/office/drawing/2014/main" id="{2F516E19-2D77-4C45-95E4-F9E24F16E673}"/>
              </a:ext>
            </a:extLst>
          </p:cNvPr>
          <p:cNvSpPr txBox="1"/>
          <p:nvPr/>
        </p:nvSpPr>
        <p:spPr>
          <a:xfrm>
            <a:off x="363985" y="1388825"/>
            <a:ext cx="7598555" cy="461665"/>
          </a:xfrm>
          <a:prstGeom prst="rect">
            <a:avLst/>
          </a:prstGeom>
          <a:noFill/>
        </p:spPr>
        <p:txBody>
          <a:bodyPr wrap="none" rtlCol="0">
            <a:spAutoFit/>
          </a:bodyPr>
          <a:lstStyle/>
          <a:p>
            <a:r>
              <a:rPr kumimoji="1" lang="ja-JP" altLang="en-US" sz="2400" dirty="0">
                <a:solidFill>
                  <a:srgbClr val="FF0000"/>
                </a:solidFill>
                <a:latin typeface="BIZ UDPゴシック" panose="020B0400000000000000" pitchFamily="50" charset="-128"/>
                <a:ea typeface="BIZ UDPゴシック" panose="020B0400000000000000" pitchFamily="50" charset="-128"/>
              </a:rPr>
              <a:t>（その結果</a:t>
            </a:r>
            <a:r>
              <a:rPr lang="ja-JP" altLang="en-US" sz="2400" dirty="0">
                <a:solidFill>
                  <a:srgbClr val="FF0000"/>
                </a:solidFill>
                <a:latin typeface="BIZ UDPゴシック" panose="020B0400000000000000" pitchFamily="50" charset="-128"/>
                <a:ea typeface="BIZ UDPゴシック" panose="020B0400000000000000" pitchFamily="50" charset="-128"/>
              </a:rPr>
              <a:t>どんなメリットがでるか</a:t>
            </a:r>
            <a:r>
              <a:rPr kumimoji="1" lang="ja-JP" altLang="en-US" sz="2400" dirty="0">
                <a:solidFill>
                  <a:srgbClr val="FF0000"/>
                </a:solidFill>
                <a:latin typeface="BIZ UDPゴシック" panose="020B0400000000000000" pitchFamily="50" charset="-128"/>
                <a:ea typeface="BIZ UDPゴシック" panose="020B0400000000000000" pitchFamily="50" charset="-128"/>
              </a:rPr>
              <a:t>・根拠・他社事例など）</a:t>
            </a:r>
          </a:p>
        </p:txBody>
      </p:sp>
      <p:sp>
        <p:nvSpPr>
          <p:cNvPr id="5" name="テキスト ボックス 4">
            <a:extLst>
              <a:ext uri="{FF2B5EF4-FFF2-40B4-BE49-F238E27FC236}">
                <a16:creationId xmlns:a16="http://schemas.microsoft.com/office/drawing/2014/main" id="{9BC1980F-4BD9-4E82-807A-2BA44942278C}"/>
              </a:ext>
            </a:extLst>
          </p:cNvPr>
          <p:cNvSpPr txBox="1"/>
          <p:nvPr/>
        </p:nvSpPr>
        <p:spPr>
          <a:xfrm>
            <a:off x="1154097" y="2576692"/>
            <a:ext cx="6702641" cy="2677656"/>
          </a:xfrm>
          <a:prstGeom prst="rect">
            <a:avLst/>
          </a:prstGeom>
          <a:solidFill>
            <a:schemeClr val="tx1">
              <a:lumMod val="50000"/>
              <a:lumOff val="50000"/>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ja-JP" altLang="en-US" sz="2400" dirty="0">
                <a:latin typeface="BIZ UDPゴシック" panose="020B0400000000000000" pitchFamily="50" charset="-128"/>
                <a:ea typeface="BIZ UDPゴシック" panose="020B0400000000000000" pitchFamily="50" charset="-128"/>
              </a:rPr>
              <a:t>このことでこんな</a:t>
            </a:r>
            <a:r>
              <a:rPr lang="ja-JP" altLang="en-US" sz="2400" dirty="0">
                <a:solidFill>
                  <a:srgbClr val="0000FF"/>
                </a:solidFill>
                <a:latin typeface="BIZ UDPゴシック" panose="020B0400000000000000" pitchFamily="50" charset="-128"/>
                <a:ea typeface="BIZ UDPゴシック" panose="020B0400000000000000" pitchFamily="50" charset="-128"/>
              </a:rPr>
              <a:t>メリット・効果</a:t>
            </a:r>
            <a:r>
              <a:rPr lang="ja-JP" altLang="en-US" sz="2400" dirty="0">
                <a:latin typeface="BIZ UDPゴシック" panose="020B0400000000000000" pitchFamily="50" charset="-128"/>
                <a:ea typeface="BIZ UDPゴシック" panose="020B0400000000000000" pitchFamily="50" charset="-128"/>
              </a:rPr>
              <a:t>がお客様にもたらされます</a:t>
            </a:r>
            <a:endParaRPr lang="en-US" altLang="ja-JP" sz="2400" dirty="0">
              <a:latin typeface="BIZ UDPゴシック" panose="020B0400000000000000" pitchFamily="50" charset="-128"/>
              <a:ea typeface="BIZ UDPゴシック" panose="020B0400000000000000" pitchFamily="50" charset="-128"/>
            </a:endParaRPr>
          </a:p>
          <a:p>
            <a:endParaRPr lang="en-US" altLang="ja-JP" sz="2400" dirty="0">
              <a:latin typeface="BIZ UDPゴシック" panose="020B0400000000000000" pitchFamily="50" charset="-128"/>
              <a:ea typeface="BIZ UDPゴシック" panose="020B0400000000000000" pitchFamily="50" charset="-128"/>
            </a:endParaRPr>
          </a:p>
          <a:p>
            <a:r>
              <a:rPr lang="ja-JP" altLang="en-US" sz="2400" dirty="0">
                <a:solidFill>
                  <a:srgbClr val="0000FF"/>
                </a:solidFill>
                <a:latin typeface="BIZ UDPゴシック" panose="020B0400000000000000" pitchFamily="50" charset="-128"/>
                <a:ea typeface="BIZ UDPゴシック" panose="020B0400000000000000" pitchFamily="50" charset="-128"/>
              </a:rPr>
              <a:t>・なぜならば・・・（と根拠を示す）</a:t>
            </a:r>
            <a:endParaRPr lang="en-US" altLang="ja-JP" sz="2400" dirty="0">
              <a:solidFill>
                <a:srgbClr val="0000FF"/>
              </a:solidFill>
              <a:latin typeface="BIZ UDPゴシック" panose="020B0400000000000000" pitchFamily="50" charset="-128"/>
              <a:ea typeface="BIZ UDPゴシック" panose="020B0400000000000000" pitchFamily="50" charset="-128"/>
            </a:endParaRPr>
          </a:p>
          <a:p>
            <a:endParaRPr lang="en-US" altLang="ja-JP" sz="2400" dirty="0">
              <a:latin typeface="BIZ UDPゴシック" panose="020B0400000000000000" pitchFamily="50" charset="-128"/>
              <a:ea typeface="BIZ UDPゴシック" panose="020B0400000000000000" pitchFamily="50" charset="-128"/>
            </a:endParaRPr>
          </a:p>
          <a:p>
            <a:r>
              <a:rPr lang="ja-JP" altLang="en-US" sz="2400" dirty="0">
                <a:solidFill>
                  <a:srgbClr val="0000FF"/>
                </a:solidFill>
                <a:latin typeface="BIZ UDPゴシック" panose="020B0400000000000000" pitchFamily="50" charset="-128"/>
                <a:ea typeface="BIZ UDPゴシック" panose="020B0400000000000000" pitchFamily="50" charset="-128"/>
              </a:rPr>
              <a:t>・他社でも採用されこんな事例</a:t>
            </a:r>
            <a:r>
              <a:rPr lang="ja-JP" altLang="en-US" sz="2400" dirty="0">
                <a:latin typeface="BIZ UDPゴシック" panose="020B0400000000000000" pitchFamily="50" charset="-128"/>
                <a:ea typeface="BIZ UDPゴシック" panose="020B0400000000000000" pitchFamily="50" charset="-128"/>
              </a:rPr>
              <a:t>が出ています</a:t>
            </a:r>
            <a:endParaRPr lang="en-US" altLang="ja-JP" sz="2400" dirty="0">
              <a:latin typeface="BIZ UDPゴシック" panose="020B0400000000000000" pitchFamily="50" charset="-128"/>
              <a:ea typeface="BIZ UDPゴシック" panose="020B0400000000000000" pitchFamily="50" charset="-128"/>
            </a:endParaRPr>
          </a:p>
          <a:p>
            <a:endParaRPr lang="en-US" altLang="ja-JP" sz="2400" dirty="0">
              <a:latin typeface="BIZ UDPゴシック" panose="020B0400000000000000" pitchFamily="50" charset="-128"/>
              <a:ea typeface="BIZ UDPゴシック" panose="020B0400000000000000" pitchFamily="50" charset="-128"/>
            </a:endParaRPr>
          </a:p>
        </p:txBody>
      </p:sp>
      <p:sp>
        <p:nvSpPr>
          <p:cNvPr id="6" name="スライド番号プレースホルダー 5">
            <a:extLst>
              <a:ext uri="{FF2B5EF4-FFF2-40B4-BE49-F238E27FC236}">
                <a16:creationId xmlns:a16="http://schemas.microsoft.com/office/drawing/2014/main" id="{E3D1CA0D-E5CA-FB3F-C3A2-14F614190456}"/>
              </a:ext>
            </a:extLst>
          </p:cNvPr>
          <p:cNvSpPr>
            <a:spLocks noGrp="1"/>
          </p:cNvSpPr>
          <p:nvPr>
            <p:ph type="sldNum" sz="quarter" idx="12"/>
          </p:nvPr>
        </p:nvSpPr>
        <p:spPr/>
        <p:txBody>
          <a:bodyPr/>
          <a:lstStyle/>
          <a:p>
            <a:fld id="{532EED41-674A-47A1-9D0E-025CA5A707CB}" type="slidenum">
              <a:rPr kumimoji="1" lang="ja-JP" altLang="en-US" smtClean="0"/>
              <a:t>10</a:t>
            </a:fld>
            <a:endParaRPr kumimoji="1" lang="ja-JP" altLang="en-US"/>
          </a:p>
        </p:txBody>
      </p:sp>
    </p:spTree>
    <p:extLst>
      <p:ext uri="{BB962C8B-B14F-4D97-AF65-F5344CB8AC3E}">
        <p14:creationId xmlns:p14="http://schemas.microsoft.com/office/powerpoint/2010/main" val="3896785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ACC53A8-AF09-4F13-9C11-9B83A0B008BB}"/>
              </a:ext>
            </a:extLst>
          </p:cNvPr>
          <p:cNvSpPr>
            <a:spLocks noGrp="1"/>
          </p:cNvSpPr>
          <p:nvPr>
            <p:ph type="title"/>
          </p:nvPr>
        </p:nvSpPr>
        <p:spPr/>
        <p:txBody>
          <a:bodyPr>
            <a:normAutofit/>
          </a:bodyPr>
          <a:lstStyle/>
          <a:p>
            <a:r>
              <a:rPr kumimoji="1" lang="ja-JP" altLang="en-US" sz="4000" dirty="0">
                <a:latin typeface="BIZ UDPゴシック" panose="020B0400000000000000" pitchFamily="50" charset="-128"/>
                <a:ea typeface="BIZ UDPゴシック" panose="020B0400000000000000" pitchFamily="50" charset="-128"/>
              </a:rPr>
              <a:t>提案１　○○○○の実現</a:t>
            </a:r>
          </a:p>
        </p:txBody>
      </p:sp>
      <p:sp>
        <p:nvSpPr>
          <p:cNvPr id="4" name="テキスト ボックス 3">
            <a:extLst>
              <a:ext uri="{FF2B5EF4-FFF2-40B4-BE49-F238E27FC236}">
                <a16:creationId xmlns:a16="http://schemas.microsoft.com/office/drawing/2014/main" id="{B897995E-DAF8-48E6-8207-5C1FB60BA910}"/>
              </a:ext>
            </a:extLst>
          </p:cNvPr>
          <p:cNvSpPr txBox="1"/>
          <p:nvPr/>
        </p:nvSpPr>
        <p:spPr>
          <a:xfrm>
            <a:off x="421689" y="1456293"/>
            <a:ext cx="8630889" cy="461665"/>
          </a:xfrm>
          <a:prstGeom prst="rect">
            <a:avLst/>
          </a:prstGeom>
          <a:noFill/>
        </p:spPr>
        <p:txBody>
          <a:bodyPr wrap="none" rtlCol="0">
            <a:spAutoFit/>
          </a:bodyPr>
          <a:lstStyle/>
          <a:p>
            <a:r>
              <a:rPr kumimoji="1" lang="ja-JP" altLang="en-US" sz="2400" dirty="0">
                <a:solidFill>
                  <a:srgbClr val="FF0000"/>
                </a:solidFill>
                <a:latin typeface="BIZ UDPゴシック" panose="020B0400000000000000" pitchFamily="50" charset="-128"/>
                <a:ea typeface="BIZ UDPゴシック" panose="020B0400000000000000" pitchFamily="50" charset="-128"/>
              </a:rPr>
              <a:t>（我が社・この商品・サービスならではのお客様へ提供する価値）</a:t>
            </a:r>
          </a:p>
        </p:txBody>
      </p:sp>
      <p:sp>
        <p:nvSpPr>
          <p:cNvPr id="5" name="テキスト ボックス 4">
            <a:extLst>
              <a:ext uri="{FF2B5EF4-FFF2-40B4-BE49-F238E27FC236}">
                <a16:creationId xmlns:a16="http://schemas.microsoft.com/office/drawing/2014/main" id="{D1C477DC-A19F-4A6A-A15F-ADD950C278BC}"/>
              </a:ext>
            </a:extLst>
          </p:cNvPr>
          <p:cNvSpPr txBox="1"/>
          <p:nvPr/>
        </p:nvSpPr>
        <p:spPr>
          <a:xfrm>
            <a:off x="954027" y="3009125"/>
            <a:ext cx="7561323" cy="1938992"/>
          </a:xfrm>
          <a:prstGeom prst="rect">
            <a:avLst/>
          </a:prstGeom>
          <a:solidFill>
            <a:schemeClr val="tx1">
              <a:lumMod val="50000"/>
              <a:lumOff val="50000"/>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kumimoji="1" lang="ja-JP" altLang="en-US" sz="2400" dirty="0">
                <a:solidFill>
                  <a:srgbClr val="0000FF"/>
                </a:solidFill>
                <a:latin typeface="BIZ UDPゴシック" panose="020B0400000000000000" pitchFamily="50" charset="-128"/>
                <a:ea typeface="BIZ UDPゴシック" panose="020B0400000000000000" pitchFamily="50" charset="-128"/>
              </a:rPr>
              <a:t>我が社・商品・サービス独自</a:t>
            </a:r>
            <a:r>
              <a:rPr kumimoji="1" lang="ja-JP" altLang="en-US" sz="2400" dirty="0">
                <a:latin typeface="BIZ UDPゴシック" panose="020B0400000000000000" pitchFamily="50" charset="-128"/>
                <a:ea typeface="BIZ UDPゴシック" panose="020B0400000000000000" pitchFamily="50" charset="-128"/>
              </a:rPr>
              <a:t>の</a:t>
            </a:r>
            <a:r>
              <a:rPr kumimoji="1" lang="ja-JP" altLang="en-US" sz="2400" dirty="0">
                <a:solidFill>
                  <a:srgbClr val="0000FF"/>
                </a:solidFill>
                <a:latin typeface="BIZ UDPゴシック" panose="020B0400000000000000" pitchFamily="50" charset="-128"/>
                <a:ea typeface="BIZ UDPゴシック" panose="020B0400000000000000" pitchFamily="50" charset="-128"/>
              </a:rPr>
              <a:t>機能・性能</a:t>
            </a:r>
            <a:endParaRPr kumimoji="1" lang="en-US" altLang="ja-JP" sz="2400" dirty="0">
              <a:solidFill>
                <a:srgbClr val="0000FF"/>
              </a:solidFill>
              <a:latin typeface="BIZ UDPゴシック" panose="020B0400000000000000" pitchFamily="50" charset="-128"/>
              <a:ea typeface="BIZ UDPゴシック" panose="020B0400000000000000" pitchFamily="50" charset="-128"/>
            </a:endParaRPr>
          </a:p>
          <a:p>
            <a:endParaRPr lang="en-US" altLang="ja-JP" sz="2400" dirty="0">
              <a:latin typeface="BIZ UDPゴシック" panose="020B0400000000000000" pitchFamily="50" charset="-128"/>
              <a:ea typeface="BIZ UDPゴシック" panose="020B0400000000000000" pitchFamily="50" charset="-128"/>
            </a:endParaRPr>
          </a:p>
          <a:p>
            <a:r>
              <a:rPr kumimoji="1" lang="ja-JP" altLang="en-US" sz="2400" dirty="0">
                <a:solidFill>
                  <a:schemeClr val="bg1"/>
                </a:solidFill>
                <a:latin typeface="BIZ UDPゴシック" panose="020B0400000000000000" pitchFamily="50" charset="-128"/>
                <a:ea typeface="BIZ UDPゴシック" panose="020B0400000000000000" pitchFamily="50" charset="-128"/>
              </a:rPr>
              <a:t>我が社・商品・サービスだからこそ</a:t>
            </a:r>
            <a:r>
              <a:rPr kumimoji="1" lang="ja-JP" altLang="en-US" sz="2400" dirty="0">
                <a:latin typeface="BIZ UDPゴシック" panose="020B0400000000000000" pitchFamily="50" charset="-128"/>
                <a:ea typeface="BIZ UDPゴシック" panose="020B0400000000000000" pitchFamily="50" charset="-128"/>
              </a:rPr>
              <a:t>実現できる内容・価値</a:t>
            </a:r>
            <a:endParaRPr kumimoji="1" lang="en-US" altLang="ja-JP" sz="2400" dirty="0">
              <a:latin typeface="BIZ UDPゴシック" panose="020B0400000000000000" pitchFamily="50" charset="-128"/>
              <a:ea typeface="BIZ UDPゴシック" panose="020B0400000000000000" pitchFamily="50" charset="-128"/>
            </a:endParaRPr>
          </a:p>
          <a:p>
            <a:endParaRPr lang="en-US" altLang="ja-JP" sz="2400" dirty="0">
              <a:latin typeface="BIZ UDPゴシック" panose="020B0400000000000000" pitchFamily="50" charset="-128"/>
              <a:ea typeface="BIZ UDPゴシック" panose="020B0400000000000000" pitchFamily="50" charset="-128"/>
            </a:endParaRPr>
          </a:p>
          <a:p>
            <a:r>
              <a:rPr kumimoji="1" lang="ja-JP" altLang="en-US" sz="2400" dirty="0">
                <a:latin typeface="BIZ UDPゴシック" panose="020B0400000000000000" pitchFamily="50" charset="-128"/>
                <a:ea typeface="BIZ UDPゴシック" panose="020B0400000000000000" pitchFamily="50" charset="-128"/>
              </a:rPr>
              <a:t>競合との比較、</a:t>
            </a:r>
            <a:r>
              <a:rPr kumimoji="1" lang="ja-JP" altLang="en-US" sz="2400" dirty="0">
                <a:solidFill>
                  <a:srgbClr val="0000FF"/>
                </a:solidFill>
                <a:latin typeface="BIZ UDPゴシック" panose="020B0400000000000000" pitchFamily="50" charset="-128"/>
                <a:ea typeface="BIZ UDPゴシック" panose="020B0400000000000000" pitchFamily="50" charset="-128"/>
              </a:rPr>
              <a:t>競争優位性</a:t>
            </a:r>
            <a:r>
              <a:rPr kumimoji="1" lang="ja-JP" altLang="en-US" sz="2400" dirty="0">
                <a:latin typeface="BIZ UDPゴシック" panose="020B0400000000000000" pitchFamily="50" charset="-128"/>
                <a:ea typeface="BIZ UDPゴシック" panose="020B0400000000000000" pitchFamily="50" charset="-128"/>
              </a:rPr>
              <a:t>のアピール</a:t>
            </a:r>
          </a:p>
        </p:txBody>
      </p:sp>
      <p:sp>
        <p:nvSpPr>
          <p:cNvPr id="6" name="スライド番号プレースホルダー 5">
            <a:extLst>
              <a:ext uri="{FF2B5EF4-FFF2-40B4-BE49-F238E27FC236}">
                <a16:creationId xmlns:a16="http://schemas.microsoft.com/office/drawing/2014/main" id="{5FE81B1D-7243-2C71-93D6-E063CC4D7415}"/>
              </a:ext>
            </a:extLst>
          </p:cNvPr>
          <p:cNvSpPr>
            <a:spLocks noGrp="1"/>
          </p:cNvSpPr>
          <p:nvPr>
            <p:ph type="sldNum" sz="quarter" idx="12"/>
          </p:nvPr>
        </p:nvSpPr>
        <p:spPr/>
        <p:txBody>
          <a:bodyPr/>
          <a:lstStyle/>
          <a:p>
            <a:fld id="{532EED41-674A-47A1-9D0E-025CA5A707CB}" type="slidenum">
              <a:rPr kumimoji="1" lang="ja-JP" altLang="en-US" smtClean="0"/>
              <a:t>11</a:t>
            </a:fld>
            <a:endParaRPr kumimoji="1" lang="ja-JP" altLang="en-US"/>
          </a:p>
        </p:txBody>
      </p:sp>
    </p:spTree>
    <p:extLst>
      <p:ext uri="{BB962C8B-B14F-4D97-AF65-F5344CB8AC3E}">
        <p14:creationId xmlns:p14="http://schemas.microsoft.com/office/powerpoint/2010/main" val="2676742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6CB664C3-2579-4F35-9405-7BBD25A7B9BD}"/>
              </a:ext>
            </a:extLst>
          </p:cNvPr>
          <p:cNvSpPr>
            <a:spLocks noGrp="1"/>
          </p:cNvSpPr>
          <p:nvPr>
            <p:ph idx="1"/>
          </p:nvPr>
        </p:nvSpPr>
        <p:spPr>
          <a:xfrm>
            <a:off x="628650" y="2535839"/>
            <a:ext cx="7886700" cy="2781885"/>
          </a:xfrm>
        </p:spPr>
        <p:txBody>
          <a:bodyPr/>
          <a:lstStyle/>
          <a:p>
            <a:pPr marL="0" indent="0">
              <a:buNone/>
            </a:pPr>
            <a:r>
              <a:rPr kumimoji="1" lang="ja-JP" altLang="en-US" sz="2400" dirty="0">
                <a:solidFill>
                  <a:schemeClr val="bg1">
                    <a:lumMod val="85000"/>
                  </a:schemeClr>
                </a:solidFill>
                <a:latin typeface="BIZ UDPゴシック" panose="020B0400000000000000" pitchFamily="50" charset="-128"/>
                <a:ea typeface="BIZ UDPゴシック" panose="020B0400000000000000" pitchFamily="50" charset="-128"/>
              </a:rPr>
              <a:t>１．○○○○の実現</a:t>
            </a:r>
            <a:endParaRPr kumimoji="1" lang="en-US" altLang="ja-JP" sz="2400" dirty="0">
              <a:solidFill>
                <a:schemeClr val="bg1">
                  <a:lumMod val="85000"/>
                </a:schemeClr>
              </a:solidFill>
              <a:latin typeface="BIZ UDPゴシック" panose="020B0400000000000000" pitchFamily="50" charset="-128"/>
              <a:ea typeface="BIZ UDPゴシック" panose="020B0400000000000000" pitchFamily="50" charset="-128"/>
            </a:endParaRPr>
          </a:p>
          <a:p>
            <a:pPr marL="0" indent="0">
              <a:buNone/>
            </a:pPr>
            <a:endParaRPr lang="en-US" altLang="ja-JP" sz="2400" dirty="0">
              <a:latin typeface="BIZ UDPゴシック" panose="020B0400000000000000" pitchFamily="50" charset="-128"/>
              <a:ea typeface="BIZ UDPゴシック" panose="020B0400000000000000" pitchFamily="50" charset="-128"/>
            </a:endParaRPr>
          </a:p>
          <a:p>
            <a:pPr marL="0" indent="0">
              <a:buNone/>
            </a:pPr>
            <a:r>
              <a:rPr kumimoji="1" lang="ja-JP" altLang="en-US" sz="2400" dirty="0">
                <a:latin typeface="BIZ UDPゴシック" panose="020B0400000000000000" pitchFamily="50" charset="-128"/>
                <a:ea typeface="BIZ UDPゴシック" panose="020B0400000000000000" pitchFamily="50" charset="-128"/>
              </a:rPr>
              <a:t>２．○○○○の実現　（⇒１．と同様のことを示す）</a:t>
            </a:r>
            <a:endParaRPr kumimoji="1" lang="en-US" altLang="ja-JP" sz="2400" dirty="0">
              <a:latin typeface="BIZ UDPゴシック" panose="020B0400000000000000" pitchFamily="50" charset="-128"/>
              <a:ea typeface="BIZ UDPゴシック" panose="020B0400000000000000" pitchFamily="50" charset="-128"/>
            </a:endParaRPr>
          </a:p>
          <a:p>
            <a:pPr marL="0" indent="0">
              <a:buNone/>
            </a:pPr>
            <a:endParaRPr lang="en-US" altLang="ja-JP" sz="2400" dirty="0">
              <a:solidFill>
                <a:schemeClr val="bg1">
                  <a:lumMod val="85000"/>
                </a:schemeClr>
              </a:solidFill>
              <a:latin typeface="BIZ UDPゴシック" panose="020B0400000000000000" pitchFamily="50" charset="-128"/>
              <a:ea typeface="BIZ UDPゴシック" panose="020B0400000000000000" pitchFamily="50" charset="-128"/>
            </a:endParaRPr>
          </a:p>
          <a:p>
            <a:pPr marL="0" indent="0">
              <a:buNone/>
            </a:pPr>
            <a:r>
              <a:rPr kumimoji="1" lang="ja-JP" altLang="en-US" sz="2400" dirty="0">
                <a:solidFill>
                  <a:schemeClr val="bg1">
                    <a:lumMod val="85000"/>
                  </a:schemeClr>
                </a:solidFill>
                <a:latin typeface="BIZ UDPゴシック" panose="020B0400000000000000" pitchFamily="50" charset="-128"/>
                <a:ea typeface="BIZ UDPゴシック" panose="020B0400000000000000" pitchFamily="50" charset="-128"/>
              </a:rPr>
              <a:t>３．○○○○の実現</a:t>
            </a:r>
          </a:p>
        </p:txBody>
      </p:sp>
      <p:sp>
        <p:nvSpPr>
          <p:cNvPr id="3" name="タイトル 2">
            <a:extLst>
              <a:ext uri="{FF2B5EF4-FFF2-40B4-BE49-F238E27FC236}">
                <a16:creationId xmlns:a16="http://schemas.microsoft.com/office/drawing/2014/main" id="{3CF2C451-B891-4D3E-95F6-333BFF605D61}"/>
              </a:ext>
            </a:extLst>
          </p:cNvPr>
          <p:cNvSpPr>
            <a:spLocks noGrp="1"/>
          </p:cNvSpPr>
          <p:nvPr>
            <p:ph type="title"/>
          </p:nvPr>
        </p:nvSpPr>
        <p:spPr/>
        <p:txBody>
          <a:bodyPr>
            <a:normAutofit/>
          </a:bodyPr>
          <a:lstStyle/>
          <a:p>
            <a:r>
              <a:rPr kumimoji="1" lang="ja-JP" altLang="en-US" sz="4000" dirty="0">
                <a:latin typeface="BIZ UDPゴシック" panose="020B0400000000000000" pitchFamily="50" charset="-128"/>
                <a:ea typeface="BIZ UDPゴシック" panose="020B0400000000000000" pitchFamily="50" charset="-128"/>
              </a:rPr>
              <a:t>ご提案　</a:t>
            </a:r>
          </a:p>
        </p:txBody>
      </p:sp>
      <p:sp>
        <p:nvSpPr>
          <p:cNvPr id="4" name="テキスト ボックス 3">
            <a:extLst>
              <a:ext uri="{FF2B5EF4-FFF2-40B4-BE49-F238E27FC236}">
                <a16:creationId xmlns:a16="http://schemas.microsoft.com/office/drawing/2014/main" id="{99747476-E4E3-4A7A-92BC-0931AB9693D4}"/>
              </a:ext>
            </a:extLst>
          </p:cNvPr>
          <p:cNvSpPr txBox="1"/>
          <p:nvPr/>
        </p:nvSpPr>
        <p:spPr>
          <a:xfrm>
            <a:off x="461638" y="1319061"/>
            <a:ext cx="6701162" cy="830997"/>
          </a:xfrm>
          <a:prstGeom prst="rect">
            <a:avLst/>
          </a:prstGeom>
          <a:noFill/>
        </p:spPr>
        <p:txBody>
          <a:bodyPr wrap="square" rtlCol="0">
            <a:spAutoFit/>
          </a:bodyPr>
          <a:lstStyle/>
          <a:p>
            <a:r>
              <a:rPr lang="ja-JP" altLang="en-US" sz="2400" dirty="0">
                <a:solidFill>
                  <a:srgbClr val="FF0000"/>
                </a:solidFill>
                <a:latin typeface="BIZ UDPゴシック" panose="020B0400000000000000" pitchFamily="50" charset="-128"/>
                <a:ea typeface="BIZ UDPゴシック" panose="020B0400000000000000" pitchFamily="50" charset="-128"/>
              </a:rPr>
              <a:t>（</a:t>
            </a:r>
            <a:r>
              <a:rPr lang="en-US" altLang="ja-JP" sz="2400" dirty="0">
                <a:solidFill>
                  <a:srgbClr val="FF0000"/>
                </a:solidFill>
                <a:latin typeface="BIZ UDPゴシック" panose="020B0400000000000000" pitchFamily="50" charset="-128"/>
                <a:ea typeface="BIZ UDPゴシック" panose="020B0400000000000000" pitchFamily="50" charset="-128"/>
              </a:rPr>
              <a:t>※</a:t>
            </a:r>
            <a:r>
              <a:rPr lang="ja-JP" altLang="en-US" sz="2400" dirty="0">
                <a:solidFill>
                  <a:srgbClr val="FF0000"/>
                </a:solidFill>
                <a:latin typeface="BIZ UDPゴシック" panose="020B0400000000000000" pitchFamily="50" charset="-128"/>
                <a:ea typeface="BIZ UDPゴシック" panose="020B0400000000000000" pitchFamily="50" charset="-128"/>
              </a:rPr>
              <a:t>経営課題を解決するためのマネジメント課題）</a:t>
            </a:r>
            <a:endParaRPr lang="en-US" altLang="ja-JP" sz="2400" dirty="0">
              <a:solidFill>
                <a:srgbClr val="FF0000"/>
              </a:solidFill>
              <a:latin typeface="BIZ UDPゴシック" panose="020B0400000000000000" pitchFamily="50" charset="-128"/>
              <a:ea typeface="BIZ UDPゴシック" panose="020B0400000000000000" pitchFamily="50" charset="-128"/>
            </a:endParaRPr>
          </a:p>
          <a:p>
            <a:r>
              <a:rPr kumimoji="1" lang="ja-JP" altLang="en-US" sz="2400" dirty="0">
                <a:solidFill>
                  <a:srgbClr val="FF0000"/>
                </a:solidFill>
                <a:latin typeface="BIZ UDPゴシック" panose="020B0400000000000000" pitchFamily="50" charset="-128"/>
                <a:ea typeface="BIZ UDPゴシック" panose="020B0400000000000000" pitchFamily="50" charset="-128"/>
              </a:rPr>
              <a:t>（ＷＨＹを解決するためのＷＨＡＴの実現提案）</a:t>
            </a:r>
          </a:p>
        </p:txBody>
      </p:sp>
      <p:sp>
        <p:nvSpPr>
          <p:cNvPr id="5" name="スライド番号プレースホルダー 4">
            <a:extLst>
              <a:ext uri="{FF2B5EF4-FFF2-40B4-BE49-F238E27FC236}">
                <a16:creationId xmlns:a16="http://schemas.microsoft.com/office/drawing/2014/main" id="{90734287-8EAB-B31E-42FB-935A0A1D9739}"/>
              </a:ext>
            </a:extLst>
          </p:cNvPr>
          <p:cNvSpPr>
            <a:spLocks noGrp="1"/>
          </p:cNvSpPr>
          <p:nvPr>
            <p:ph type="sldNum" sz="quarter" idx="12"/>
          </p:nvPr>
        </p:nvSpPr>
        <p:spPr/>
        <p:txBody>
          <a:bodyPr/>
          <a:lstStyle/>
          <a:p>
            <a:fld id="{532EED41-674A-47A1-9D0E-025CA5A707CB}" type="slidenum">
              <a:rPr kumimoji="1" lang="ja-JP" altLang="en-US" smtClean="0"/>
              <a:t>12</a:t>
            </a:fld>
            <a:endParaRPr kumimoji="1" lang="ja-JP" altLang="en-US"/>
          </a:p>
        </p:txBody>
      </p:sp>
    </p:spTree>
    <p:extLst>
      <p:ext uri="{BB962C8B-B14F-4D97-AF65-F5344CB8AC3E}">
        <p14:creationId xmlns:p14="http://schemas.microsoft.com/office/powerpoint/2010/main" val="3756279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6CB664C3-2579-4F35-9405-7BBD25A7B9BD}"/>
              </a:ext>
            </a:extLst>
          </p:cNvPr>
          <p:cNvSpPr>
            <a:spLocks noGrp="1"/>
          </p:cNvSpPr>
          <p:nvPr>
            <p:ph idx="1"/>
          </p:nvPr>
        </p:nvSpPr>
        <p:spPr>
          <a:xfrm>
            <a:off x="628650" y="2535839"/>
            <a:ext cx="7886700" cy="2781885"/>
          </a:xfrm>
        </p:spPr>
        <p:txBody>
          <a:bodyPr/>
          <a:lstStyle/>
          <a:p>
            <a:pPr marL="0" indent="0">
              <a:buNone/>
            </a:pPr>
            <a:r>
              <a:rPr kumimoji="1" lang="ja-JP" altLang="en-US" sz="2400" dirty="0">
                <a:solidFill>
                  <a:schemeClr val="bg1">
                    <a:lumMod val="85000"/>
                  </a:schemeClr>
                </a:solidFill>
                <a:latin typeface="BIZ UDPゴシック" panose="020B0400000000000000" pitchFamily="50" charset="-128"/>
                <a:ea typeface="BIZ UDPゴシック" panose="020B0400000000000000" pitchFamily="50" charset="-128"/>
              </a:rPr>
              <a:t>１．○○○○の実現</a:t>
            </a:r>
            <a:endParaRPr kumimoji="1" lang="en-US" altLang="ja-JP" sz="2400" dirty="0">
              <a:solidFill>
                <a:schemeClr val="bg1">
                  <a:lumMod val="85000"/>
                </a:schemeClr>
              </a:solidFill>
              <a:latin typeface="BIZ UDPゴシック" panose="020B0400000000000000" pitchFamily="50" charset="-128"/>
              <a:ea typeface="BIZ UDPゴシック" panose="020B0400000000000000" pitchFamily="50" charset="-128"/>
            </a:endParaRPr>
          </a:p>
          <a:p>
            <a:pPr marL="0" indent="0">
              <a:buNone/>
            </a:pPr>
            <a:endParaRPr lang="en-US" altLang="ja-JP" sz="2400" dirty="0">
              <a:latin typeface="BIZ UDPゴシック" panose="020B0400000000000000" pitchFamily="50" charset="-128"/>
              <a:ea typeface="BIZ UDPゴシック" panose="020B0400000000000000" pitchFamily="50" charset="-128"/>
            </a:endParaRPr>
          </a:p>
          <a:p>
            <a:pPr marL="0" indent="0">
              <a:buNone/>
            </a:pPr>
            <a:r>
              <a:rPr kumimoji="1" lang="ja-JP" altLang="en-US" sz="2400" dirty="0">
                <a:solidFill>
                  <a:schemeClr val="bg1">
                    <a:lumMod val="85000"/>
                  </a:schemeClr>
                </a:solidFill>
                <a:latin typeface="BIZ UDPゴシック" panose="020B0400000000000000" pitchFamily="50" charset="-128"/>
                <a:ea typeface="BIZ UDPゴシック" panose="020B0400000000000000" pitchFamily="50" charset="-128"/>
              </a:rPr>
              <a:t>２．○○○○の実現</a:t>
            </a:r>
            <a:endParaRPr kumimoji="1" lang="en-US" altLang="ja-JP" sz="2400" dirty="0">
              <a:solidFill>
                <a:schemeClr val="bg1">
                  <a:lumMod val="85000"/>
                </a:schemeClr>
              </a:solidFill>
              <a:latin typeface="BIZ UDPゴシック" panose="020B0400000000000000" pitchFamily="50" charset="-128"/>
              <a:ea typeface="BIZ UDPゴシック" panose="020B0400000000000000" pitchFamily="50" charset="-128"/>
            </a:endParaRPr>
          </a:p>
          <a:p>
            <a:pPr marL="0" indent="0">
              <a:buNone/>
            </a:pPr>
            <a:endParaRPr lang="en-US" altLang="ja-JP" sz="2400" dirty="0">
              <a:solidFill>
                <a:schemeClr val="bg1">
                  <a:lumMod val="85000"/>
                </a:schemeClr>
              </a:solidFill>
              <a:latin typeface="BIZ UDPゴシック" panose="020B0400000000000000" pitchFamily="50" charset="-128"/>
              <a:ea typeface="BIZ UDPゴシック" panose="020B0400000000000000" pitchFamily="50" charset="-128"/>
            </a:endParaRPr>
          </a:p>
          <a:p>
            <a:pPr marL="0" indent="0">
              <a:buNone/>
            </a:pPr>
            <a:r>
              <a:rPr kumimoji="1" lang="ja-JP" altLang="en-US" sz="2400" dirty="0">
                <a:latin typeface="BIZ UDPゴシック" panose="020B0400000000000000" pitchFamily="50" charset="-128"/>
                <a:ea typeface="BIZ UDPゴシック" panose="020B0400000000000000" pitchFamily="50" charset="-128"/>
              </a:rPr>
              <a:t>３．○○○○の実現　（⇒２．と同様のことを示す）</a:t>
            </a:r>
            <a:endParaRPr kumimoji="1" lang="en-US" altLang="ja-JP" sz="2400" dirty="0">
              <a:latin typeface="BIZ UDPゴシック" panose="020B0400000000000000" pitchFamily="50" charset="-128"/>
              <a:ea typeface="BIZ UDPゴシック" panose="020B0400000000000000" pitchFamily="50" charset="-128"/>
            </a:endParaRPr>
          </a:p>
          <a:p>
            <a:pPr marL="0" indent="0">
              <a:buNone/>
            </a:pPr>
            <a:endParaRPr kumimoji="1" lang="ja-JP" altLang="en-US" sz="2400" dirty="0">
              <a:latin typeface="BIZ UDPゴシック" panose="020B0400000000000000" pitchFamily="50" charset="-128"/>
              <a:ea typeface="BIZ UDPゴシック" panose="020B0400000000000000" pitchFamily="50" charset="-128"/>
            </a:endParaRPr>
          </a:p>
        </p:txBody>
      </p:sp>
      <p:sp>
        <p:nvSpPr>
          <p:cNvPr id="3" name="タイトル 2">
            <a:extLst>
              <a:ext uri="{FF2B5EF4-FFF2-40B4-BE49-F238E27FC236}">
                <a16:creationId xmlns:a16="http://schemas.microsoft.com/office/drawing/2014/main" id="{3CF2C451-B891-4D3E-95F6-333BFF605D61}"/>
              </a:ext>
            </a:extLst>
          </p:cNvPr>
          <p:cNvSpPr>
            <a:spLocks noGrp="1"/>
          </p:cNvSpPr>
          <p:nvPr>
            <p:ph type="title"/>
          </p:nvPr>
        </p:nvSpPr>
        <p:spPr/>
        <p:txBody>
          <a:bodyPr>
            <a:normAutofit/>
          </a:bodyPr>
          <a:lstStyle/>
          <a:p>
            <a:r>
              <a:rPr kumimoji="1" lang="ja-JP" altLang="en-US" sz="4000" dirty="0">
                <a:latin typeface="BIZ UDPゴシック" panose="020B0400000000000000" pitchFamily="50" charset="-128"/>
                <a:ea typeface="BIZ UDPゴシック" panose="020B0400000000000000" pitchFamily="50" charset="-128"/>
              </a:rPr>
              <a:t>ご提案　</a:t>
            </a:r>
          </a:p>
        </p:txBody>
      </p:sp>
      <p:sp>
        <p:nvSpPr>
          <p:cNvPr id="4" name="テキスト ボックス 3">
            <a:extLst>
              <a:ext uri="{FF2B5EF4-FFF2-40B4-BE49-F238E27FC236}">
                <a16:creationId xmlns:a16="http://schemas.microsoft.com/office/drawing/2014/main" id="{99747476-E4E3-4A7A-92BC-0931AB9693D4}"/>
              </a:ext>
            </a:extLst>
          </p:cNvPr>
          <p:cNvSpPr txBox="1"/>
          <p:nvPr/>
        </p:nvSpPr>
        <p:spPr>
          <a:xfrm>
            <a:off x="461638" y="1319061"/>
            <a:ext cx="6754950" cy="830997"/>
          </a:xfrm>
          <a:prstGeom prst="rect">
            <a:avLst/>
          </a:prstGeom>
          <a:noFill/>
        </p:spPr>
        <p:txBody>
          <a:bodyPr wrap="square" rtlCol="0">
            <a:spAutoFit/>
          </a:bodyPr>
          <a:lstStyle/>
          <a:p>
            <a:r>
              <a:rPr lang="ja-JP" altLang="en-US" sz="2400" dirty="0">
                <a:solidFill>
                  <a:srgbClr val="FF0000"/>
                </a:solidFill>
                <a:latin typeface="BIZ UDPゴシック" panose="020B0400000000000000" pitchFamily="50" charset="-128"/>
                <a:ea typeface="BIZ UDPゴシック" panose="020B0400000000000000" pitchFamily="50" charset="-128"/>
              </a:rPr>
              <a:t>（</a:t>
            </a:r>
            <a:r>
              <a:rPr lang="en-US" altLang="ja-JP" sz="2400" dirty="0">
                <a:solidFill>
                  <a:srgbClr val="FF0000"/>
                </a:solidFill>
                <a:latin typeface="BIZ UDPゴシック" panose="020B0400000000000000" pitchFamily="50" charset="-128"/>
                <a:ea typeface="BIZ UDPゴシック" panose="020B0400000000000000" pitchFamily="50" charset="-128"/>
              </a:rPr>
              <a:t>※</a:t>
            </a:r>
            <a:r>
              <a:rPr lang="ja-JP" altLang="en-US" sz="2400" dirty="0">
                <a:solidFill>
                  <a:srgbClr val="FF0000"/>
                </a:solidFill>
                <a:latin typeface="BIZ UDPゴシック" panose="020B0400000000000000" pitchFamily="50" charset="-128"/>
                <a:ea typeface="BIZ UDPゴシック" panose="020B0400000000000000" pitchFamily="50" charset="-128"/>
              </a:rPr>
              <a:t>経営課題を解決するためのマネジメント課題）</a:t>
            </a:r>
            <a:endParaRPr lang="en-US" altLang="ja-JP" sz="2400" dirty="0">
              <a:solidFill>
                <a:srgbClr val="FF0000"/>
              </a:solidFill>
              <a:latin typeface="BIZ UDPゴシック" panose="020B0400000000000000" pitchFamily="50" charset="-128"/>
              <a:ea typeface="BIZ UDPゴシック" panose="020B0400000000000000" pitchFamily="50" charset="-128"/>
            </a:endParaRPr>
          </a:p>
          <a:p>
            <a:r>
              <a:rPr kumimoji="1" lang="ja-JP" altLang="en-US" sz="2400" dirty="0">
                <a:solidFill>
                  <a:srgbClr val="FF0000"/>
                </a:solidFill>
                <a:latin typeface="BIZ UDPゴシック" panose="020B0400000000000000" pitchFamily="50" charset="-128"/>
                <a:ea typeface="BIZ UDPゴシック" panose="020B0400000000000000" pitchFamily="50" charset="-128"/>
              </a:rPr>
              <a:t>（ＷＨＹを解決するためのＷＨＡＴの実現提案）</a:t>
            </a:r>
          </a:p>
        </p:txBody>
      </p:sp>
      <p:sp>
        <p:nvSpPr>
          <p:cNvPr id="5" name="テキスト ボックス 4">
            <a:extLst>
              <a:ext uri="{FF2B5EF4-FFF2-40B4-BE49-F238E27FC236}">
                <a16:creationId xmlns:a16="http://schemas.microsoft.com/office/drawing/2014/main" id="{DE9BB28A-3099-997B-42E2-6A43E4ADD884}"/>
              </a:ext>
            </a:extLst>
          </p:cNvPr>
          <p:cNvSpPr txBox="1"/>
          <p:nvPr/>
        </p:nvSpPr>
        <p:spPr>
          <a:xfrm>
            <a:off x="1103778" y="5317724"/>
            <a:ext cx="6794127" cy="923330"/>
          </a:xfrm>
          <a:prstGeom prst="rect">
            <a:avLst/>
          </a:prstGeom>
          <a:no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合計３つの提案をすると顧客の感じる確からしさが高まる</a:t>
            </a:r>
            <a:endParaRPr kumimoji="1" lang="en-US" altLang="ja-JP"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１つはド本命の提案、そこまで示されたら採用しない手はない</a:t>
            </a:r>
            <a:endParaRPr kumimoji="1" lang="en-US" altLang="ja-JP"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あと２つは、付随するベネフィット、将来的な展望を示す</a:t>
            </a:r>
          </a:p>
        </p:txBody>
      </p:sp>
      <p:sp>
        <p:nvSpPr>
          <p:cNvPr id="6" name="スライド番号プレースホルダー 5">
            <a:extLst>
              <a:ext uri="{FF2B5EF4-FFF2-40B4-BE49-F238E27FC236}">
                <a16:creationId xmlns:a16="http://schemas.microsoft.com/office/drawing/2014/main" id="{EC572915-E046-4285-9C65-D0193088D38C}"/>
              </a:ext>
            </a:extLst>
          </p:cNvPr>
          <p:cNvSpPr>
            <a:spLocks noGrp="1"/>
          </p:cNvSpPr>
          <p:nvPr>
            <p:ph type="sldNum" sz="quarter" idx="12"/>
          </p:nvPr>
        </p:nvSpPr>
        <p:spPr/>
        <p:txBody>
          <a:bodyPr/>
          <a:lstStyle/>
          <a:p>
            <a:fld id="{532EED41-674A-47A1-9D0E-025CA5A707CB}" type="slidenum">
              <a:rPr kumimoji="1" lang="ja-JP" altLang="en-US" smtClean="0"/>
              <a:t>13</a:t>
            </a:fld>
            <a:endParaRPr kumimoji="1" lang="ja-JP" altLang="en-US"/>
          </a:p>
        </p:txBody>
      </p:sp>
    </p:spTree>
    <p:extLst>
      <p:ext uri="{BB962C8B-B14F-4D97-AF65-F5344CB8AC3E}">
        <p14:creationId xmlns:p14="http://schemas.microsoft.com/office/powerpoint/2010/main" val="4230697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43C672C9-9BC0-4E4C-9542-56212860C260}"/>
              </a:ext>
            </a:extLst>
          </p:cNvPr>
          <p:cNvSpPr>
            <a:spLocks noGrp="1"/>
          </p:cNvSpPr>
          <p:nvPr>
            <p:ph type="title"/>
          </p:nvPr>
        </p:nvSpPr>
        <p:spPr>
          <a:xfrm>
            <a:off x="628650" y="347197"/>
            <a:ext cx="7886700" cy="1325563"/>
          </a:xfrm>
        </p:spPr>
        <p:txBody>
          <a:bodyPr>
            <a:normAutofit/>
          </a:bodyPr>
          <a:lstStyle/>
          <a:p>
            <a:r>
              <a:rPr kumimoji="1" lang="ja-JP" altLang="en-US" sz="4000" dirty="0">
                <a:latin typeface="BIZ UDPゴシック" panose="020B0400000000000000" pitchFamily="50" charset="-128"/>
                <a:ea typeface="BIZ UDPゴシック" panose="020B0400000000000000" pitchFamily="50" charset="-128"/>
              </a:rPr>
              <a:t>サポート体制</a:t>
            </a:r>
            <a:br>
              <a:rPr kumimoji="1" lang="en-US" altLang="ja-JP" sz="4000" dirty="0">
                <a:latin typeface="BIZ UDPゴシック" panose="020B0400000000000000" pitchFamily="50" charset="-128"/>
                <a:ea typeface="BIZ UDPゴシック" panose="020B0400000000000000" pitchFamily="50" charset="-128"/>
              </a:rPr>
            </a:br>
            <a:r>
              <a:rPr kumimoji="1" lang="ja-JP" altLang="en-US" sz="2800" dirty="0">
                <a:latin typeface="BIZ UDPゴシック" panose="020B0400000000000000" pitchFamily="50" charset="-128"/>
                <a:ea typeface="BIZ UDPゴシック" panose="020B0400000000000000" pitchFamily="50" charset="-128"/>
              </a:rPr>
              <a:t>（＋他個別に考えられる</a:t>
            </a:r>
            <a:r>
              <a:rPr lang="ja-JP" altLang="en-US" sz="2800" dirty="0">
                <a:latin typeface="BIZ UDPゴシック" panose="020B0400000000000000" pitchFamily="50" charset="-128"/>
                <a:ea typeface="BIZ UDPゴシック" panose="020B0400000000000000" pitchFamily="50" charset="-128"/>
              </a:rPr>
              <a:t>問題への対応</a:t>
            </a:r>
            <a:r>
              <a:rPr kumimoji="1" lang="ja-JP" altLang="en-US" sz="2800" dirty="0">
                <a:latin typeface="BIZ UDPゴシック" panose="020B0400000000000000" pitchFamily="50" charset="-128"/>
                <a:ea typeface="BIZ UDPゴシック" panose="020B0400000000000000" pitchFamily="50" charset="-128"/>
              </a:rPr>
              <a:t>）</a:t>
            </a:r>
            <a:endParaRPr kumimoji="1" lang="ja-JP" altLang="en-US" sz="4000" dirty="0">
              <a:latin typeface="BIZ UDPゴシック" panose="020B0400000000000000" pitchFamily="50" charset="-128"/>
              <a:ea typeface="BIZ UDPゴシック" panose="020B0400000000000000" pitchFamily="50" charset="-128"/>
            </a:endParaRPr>
          </a:p>
        </p:txBody>
      </p:sp>
      <p:sp>
        <p:nvSpPr>
          <p:cNvPr id="4" name="テキスト ボックス 3">
            <a:extLst>
              <a:ext uri="{FF2B5EF4-FFF2-40B4-BE49-F238E27FC236}">
                <a16:creationId xmlns:a16="http://schemas.microsoft.com/office/drawing/2014/main" id="{5AC129C1-8693-4697-A1E4-8491970F63ED}"/>
              </a:ext>
            </a:extLst>
          </p:cNvPr>
          <p:cNvSpPr txBox="1"/>
          <p:nvPr/>
        </p:nvSpPr>
        <p:spPr>
          <a:xfrm>
            <a:off x="474956" y="1506023"/>
            <a:ext cx="6407523" cy="461665"/>
          </a:xfrm>
          <a:prstGeom prst="rect">
            <a:avLst/>
          </a:prstGeom>
          <a:noFill/>
        </p:spPr>
        <p:txBody>
          <a:bodyPr wrap="none" rtlCol="0">
            <a:spAutoFit/>
          </a:bodyPr>
          <a:lstStyle/>
          <a:p>
            <a:r>
              <a:rPr kumimoji="1" lang="ja-JP" altLang="en-US" sz="2400" dirty="0">
                <a:solidFill>
                  <a:srgbClr val="FF0000"/>
                </a:solidFill>
                <a:latin typeface="BIZ UDPゴシック" panose="020B0400000000000000" pitchFamily="50" charset="-128"/>
                <a:ea typeface="BIZ UDPゴシック" panose="020B0400000000000000" pitchFamily="50" charset="-128"/>
              </a:rPr>
              <a:t>（却下する理由をつぶす・顧客の不安をつぶす）</a:t>
            </a:r>
          </a:p>
        </p:txBody>
      </p:sp>
      <p:sp>
        <p:nvSpPr>
          <p:cNvPr id="5" name="テキスト ボックス 4">
            <a:extLst>
              <a:ext uri="{FF2B5EF4-FFF2-40B4-BE49-F238E27FC236}">
                <a16:creationId xmlns:a16="http://schemas.microsoft.com/office/drawing/2014/main" id="{73E8231F-6419-4822-9914-32374592B01C}"/>
              </a:ext>
            </a:extLst>
          </p:cNvPr>
          <p:cNvSpPr txBox="1"/>
          <p:nvPr/>
        </p:nvSpPr>
        <p:spPr>
          <a:xfrm>
            <a:off x="1879368" y="2831586"/>
            <a:ext cx="5385264" cy="2308324"/>
          </a:xfrm>
          <a:prstGeom prst="rect">
            <a:avLst/>
          </a:prstGeom>
          <a:solidFill>
            <a:schemeClr val="tx1">
              <a:lumMod val="50000"/>
              <a:lumOff val="50000"/>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ja-JP" altLang="en-US" sz="2400" dirty="0">
                <a:latin typeface="BIZ UDPゴシック" panose="020B0400000000000000" pitchFamily="50" charset="-128"/>
                <a:ea typeface="BIZ UDPゴシック" panose="020B0400000000000000" pitchFamily="50" charset="-128"/>
              </a:rPr>
              <a:t>サービス・サポート・トレーニング</a:t>
            </a:r>
            <a:endParaRPr lang="en-US" altLang="ja-JP" sz="2400" dirty="0">
              <a:latin typeface="BIZ UDPゴシック" panose="020B0400000000000000" pitchFamily="50" charset="-128"/>
              <a:ea typeface="BIZ UDPゴシック" panose="020B0400000000000000" pitchFamily="50" charset="-128"/>
            </a:endParaRPr>
          </a:p>
          <a:p>
            <a:r>
              <a:rPr kumimoji="1" lang="ja-JP" altLang="en-US" sz="2400" dirty="0">
                <a:latin typeface="BIZ UDPゴシック" panose="020B0400000000000000" pitchFamily="50" charset="-128"/>
                <a:ea typeface="BIZ UDPゴシック" panose="020B0400000000000000" pitchFamily="50" charset="-128"/>
              </a:rPr>
              <a:t>＊＊支援</a:t>
            </a:r>
            <a:endParaRPr kumimoji="1" lang="en-US" altLang="ja-JP" sz="2400" dirty="0">
              <a:latin typeface="BIZ UDPゴシック" panose="020B0400000000000000" pitchFamily="50" charset="-128"/>
              <a:ea typeface="BIZ UDPゴシック" panose="020B0400000000000000" pitchFamily="50" charset="-128"/>
            </a:endParaRPr>
          </a:p>
          <a:p>
            <a:r>
              <a:rPr kumimoji="1" lang="ja-JP" altLang="en-US" sz="2400" dirty="0">
                <a:latin typeface="BIZ UDPゴシック" panose="020B0400000000000000" pitchFamily="50" charset="-128"/>
                <a:ea typeface="BIZ UDPゴシック" panose="020B0400000000000000" pitchFamily="50" charset="-128"/>
              </a:rPr>
              <a:t>＊＊との協力体制</a:t>
            </a:r>
            <a:endParaRPr kumimoji="1" lang="en-US" altLang="ja-JP" sz="2400" dirty="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お客様別個別メニュー</a:t>
            </a:r>
            <a:endParaRPr lang="en-US" altLang="ja-JP" sz="2400" dirty="0">
              <a:latin typeface="BIZ UDPゴシック" panose="020B0400000000000000" pitchFamily="50" charset="-128"/>
              <a:ea typeface="BIZ UDPゴシック" panose="020B0400000000000000" pitchFamily="50" charset="-128"/>
            </a:endParaRPr>
          </a:p>
          <a:p>
            <a:r>
              <a:rPr kumimoji="1" lang="ja-JP" altLang="en-US" sz="2400" dirty="0">
                <a:latin typeface="BIZ UDPゴシック" panose="020B0400000000000000" pitchFamily="50" charset="-128"/>
                <a:ea typeface="BIZ UDPゴシック" panose="020B0400000000000000" pitchFamily="50" charset="-128"/>
              </a:rPr>
              <a:t>付帯サービス</a:t>
            </a:r>
            <a:endParaRPr kumimoji="1" lang="en-US" altLang="ja-JP" sz="2400" dirty="0">
              <a:latin typeface="BIZ UDPゴシック" panose="020B0400000000000000" pitchFamily="50" charset="-128"/>
              <a:ea typeface="BIZ UDPゴシック" panose="020B0400000000000000" pitchFamily="50" charset="-128"/>
            </a:endParaRPr>
          </a:p>
          <a:p>
            <a:r>
              <a:rPr kumimoji="1" lang="ja-JP" altLang="en-US" sz="2400" dirty="0">
                <a:latin typeface="BIZ UDPゴシック" panose="020B0400000000000000" pitchFamily="50" charset="-128"/>
                <a:ea typeface="BIZ UDPゴシック" panose="020B0400000000000000" pitchFamily="50" charset="-128"/>
              </a:rPr>
              <a:t>など</a:t>
            </a:r>
          </a:p>
        </p:txBody>
      </p:sp>
      <p:sp>
        <p:nvSpPr>
          <p:cNvPr id="6" name="スライド番号プレースホルダー 5">
            <a:extLst>
              <a:ext uri="{FF2B5EF4-FFF2-40B4-BE49-F238E27FC236}">
                <a16:creationId xmlns:a16="http://schemas.microsoft.com/office/drawing/2014/main" id="{8D251E7A-E23D-6D98-ACB8-C085C87174EC}"/>
              </a:ext>
            </a:extLst>
          </p:cNvPr>
          <p:cNvSpPr>
            <a:spLocks noGrp="1"/>
          </p:cNvSpPr>
          <p:nvPr>
            <p:ph type="sldNum" sz="quarter" idx="12"/>
          </p:nvPr>
        </p:nvSpPr>
        <p:spPr/>
        <p:txBody>
          <a:bodyPr/>
          <a:lstStyle/>
          <a:p>
            <a:fld id="{532EED41-674A-47A1-9D0E-025CA5A707CB}" type="slidenum">
              <a:rPr kumimoji="1" lang="ja-JP" altLang="en-US" smtClean="0"/>
              <a:t>14</a:t>
            </a:fld>
            <a:endParaRPr kumimoji="1" lang="ja-JP" altLang="en-US"/>
          </a:p>
        </p:txBody>
      </p:sp>
    </p:spTree>
    <p:extLst>
      <p:ext uri="{BB962C8B-B14F-4D97-AF65-F5344CB8AC3E}">
        <p14:creationId xmlns:p14="http://schemas.microsoft.com/office/powerpoint/2010/main" val="30981558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6CB664C3-2579-4F35-9405-7BBD25A7B9BD}"/>
              </a:ext>
            </a:extLst>
          </p:cNvPr>
          <p:cNvSpPr>
            <a:spLocks noGrp="1"/>
          </p:cNvSpPr>
          <p:nvPr>
            <p:ph idx="1"/>
          </p:nvPr>
        </p:nvSpPr>
        <p:spPr>
          <a:xfrm>
            <a:off x="628650" y="2535839"/>
            <a:ext cx="7886700" cy="2781885"/>
          </a:xfrm>
        </p:spPr>
        <p:txBody>
          <a:bodyPr/>
          <a:lstStyle/>
          <a:p>
            <a:pPr marL="0" indent="0">
              <a:buNone/>
            </a:pPr>
            <a:r>
              <a:rPr kumimoji="1" lang="ja-JP" altLang="en-US" sz="2400" dirty="0">
                <a:latin typeface="BIZ UDPゴシック" panose="020B0400000000000000" pitchFamily="50" charset="-128"/>
                <a:ea typeface="BIZ UDPゴシック" panose="020B0400000000000000" pitchFamily="50" charset="-128"/>
              </a:rPr>
              <a:t>１．○○○○の実現</a:t>
            </a:r>
            <a:endParaRPr kumimoji="1" lang="en-US" altLang="ja-JP" sz="2400" dirty="0">
              <a:latin typeface="BIZ UDPゴシック" panose="020B0400000000000000" pitchFamily="50" charset="-128"/>
              <a:ea typeface="BIZ UDPゴシック" panose="020B0400000000000000" pitchFamily="50" charset="-128"/>
            </a:endParaRPr>
          </a:p>
          <a:p>
            <a:pPr marL="0" indent="0">
              <a:buNone/>
            </a:pPr>
            <a:endParaRPr lang="en-US" altLang="ja-JP" sz="2400" dirty="0">
              <a:latin typeface="BIZ UDPゴシック" panose="020B0400000000000000" pitchFamily="50" charset="-128"/>
              <a:ea typeface="BIZ UDPゴシック" panose="020B0400000000000000" pitchFamily="50" charset="-128"/>
            </a:endParaRPr>
          </a:p>
          <a:p>
            <a:pPr marL="0" indent="0">
              <a:buNone/>
            </a:pPr>
            <a:r>
              <a:rPr kumimoji="1" lang="ja-JP" altLang="en-US" sz="2400" dirty="0">
                <a:latin typeface="BIZ UDPゴシック" panose="020B0400000000000000" pitchFamily="50" charset="-128"/>
                <a:ea typeface="BIZ UDPゴシック" panose="020B0400000000000000" pitchFamily="50" charset="-128"/>
              </a:rPr>
              <a:t>２．○○○○の実現</a:t>
            </a:r>
            <a:endParaRPr kumimoji="1" lang="en-US" altLang="ja-JP" sz="2400" dirty="0">
              <a:latin typeface="BIZ UDPゴシック" panose="020B0400000000000000" pitchFamily="50" charset="-128"/>
              <a:ea typeface="BIZ UDPゴシック" panose="020B0400000000000000" pitchFamily="50" charset="-128"/>
            </a:endParaRPr>
          </a:p>
          <a:p>
            <a:pPr marL="0" indent="0">
              <a:buNone/>
            </a:pPr>
            <a:endParaRPr lang="en-US" altLang="ja-JP" sz="2400" dirty="0">
              <a:latin typeface="BIZ UDPゴシック" panose="020B0400000000000000" pitchFamily="50" charset="-128"/>
              <a:ea typeface="BIZ UDPゴシック" panose="020B0400000000000000" pitchFamily="50" charset="-128"/>
            </a:endParaRPr>
          </a:p>
          <a:p>
            <a:pPr marL="0" indent="0">
              <a:buNone/>
            </a:pPr>
            <a:r>
              <a:rPr kumimoji="1" lang="ja-JP" altLang="en-US" sz="2400" dirty="0">
                <a:latin typeface="BIZ UDPゴシック" panose="020B0400000000000000" pitchFamily="50" charset="-128"/>
                <a:ea typeface="BIZ UDPゴシック" panose="020B0400000000000000" pitchFamily="50" charset="-128"/>
              </a:rPr>
              <a:t>３．○○○○の実現</a:t>
            </a:r>
          </a:p>
        </p:txBody>
      </p:sp>
      <p:sp>
        <p:nvSpPr>
          <p:cNvPr id="3" name="タイトル 2">
            <a:extLst>
              <a:ext uri="{FF2B5EF4-FFF2-40B4-BE49-F238E27FC236}">
                <a16:creationId xmlns:a16="http://schemas.microsoft.com/office/drawing/2014/main" id="{3CF2C451-B891-4D3E-95F6-333BFF605D61}"/>
              </a:ext>
            </a:extLst>
          </p:cNvPr>
          <p:cNvSpPr>
            <a:spLocks noGrp="1"/>
          </p:cNvSpPr>
          <p:nvPr>
            <p:ph type="title"/>
          </p:nvPr>
        </p:nvSpPr>
        <p:spPr/>
        <p:txBody>
          <a:bodyPr>
            <a:normAutofit/>
          </a:bodyPr>
          <a:lstStyle/>
          <a:p>
            <a:r>
              <a:rPr lang="ja-JP" altLang="en-US" sz="4000" dirty="0">
                <a:latin typeface="BIZ UDPゴシック" panose="020B0400000000000000" pitchFamily="50" charset="-128"/>
                <a:ea typeface="BIZ UDPゴシック" panose="020B0400000000000000" pitchFamily="50" charset="-128"/>
              </a:rPr>
              <a:t>まとめ本日の提案</a:t>
            </a:r>
            <a:r>
              <a:rPr kumimoji="1" lang="ja-JP" altLang="en-US" sz="4000" dirty="0">
                <a:latin typeface="BIZ UDPゴシック" panose="020B0400000000000000" pitchFamily="50" charset="-128"/>
                <a:ea typeface="BIZ UDPゴシック" panose="020B0400000000000000" pitchFamily="50" charset="-128"/>
              </a:rPr>
              <a:t>　</a:t>
            </a:r>
          </a:p>
        </p:txBody>
      </p:sp>
      <p:sp>
        <p:nvSpPr>
          <p:cNvPr id="4" name="テキスト ボックス 3">
            <a:extLst>
              <a:ext uri="{FF2B5EF4-FFF2-40B4-BE49-F238E27FC236}">
                <a16:creationId xmlns:a16="http://schemas.microsoft.com/office/drawing/2014/main" id="{99747476-E4E3-4A7A-92BC-0931AB9693D4}"/>
              </a:ext>
            </a:extLst>
          </p:cNvPr>
          <p:cNvSpPr txBox="1"/>
          <p:nvPr/>
        </p:nvSpPr>
        <p:spPr>
          <a:xfrm>
            <a:off x="461638" y="1319061"/>
            <a:ext cx="7490056" cy="830997"/>
          </a:xfrm>
          <a:prstGeom prst="rect">
            <a:avLst/>
          </a:prstGeom>
          <a:noFill/>
        </p:spPr>
        <p:txBody>
          <a:bodyPr wrap="square" rtlCol="0">
            <a:spAutoFit/>
          </a:bodyPr>
          <a:lstStyle/>
          <a:p>
            <a:r>
              <a:rPr lang="ja-JP" altLang="en-US" sz="2400" dirty="0">
                <a:solidFill>
                  <a:srgbClr val="FF0000"/>
                </a:solidFill>
                <a:latin typeface="BIZ UDPゴシック" panose="020B0400000000000000" pitchFamily="50" charset="-128"/>
                <a:ea typeface="BIZ UDPゴシック" panose="020B0400000000000000" pitchFamily="50" charset="-128"/>
              </a:rPr>
              <a:t>（</a:t>
            </a:r>
            <a:r>
              <a:rPr lang="en-US" altLang="ja-JP" sz="2400" dirty="0">
                <a:solidFill>
                  <a:srgbClr val="FF0000"/>
                </a:solidFill>
                <a:latin typeface="BIZ UDPゴシック" panose="020B0400000000000000" pitchFamily="50" charset="-128"/>
                <a:ea typeface="BIZ UDPゴシック" panose="020B0400000000000000" pitchFamily="50" charset="-128"/>
              </a:rPr>
              <a:t>※</a:t>
            </a:r>
            <a:r>
              <a:rPr lang="ja-JP" altLang="en-US" sz="2400" dirty="0">
                <a:solidFill>
                  <a:srgbClr val="FF0000"/>
                </a:solidFill>
                <a:latin typeface="BIZ UDPゴシック" panose="020B0400000000000000" pitchFamily="50" charset="-128"/>
                <a:ea typeface="BIZ UDPゴシック" panose="020B0400000000000000" pitchFamily="50" charset="-128"/>
              </a:rPr>
              <a:t>経営課題を解決するためのマネジメント課題）</a:t>
            </a:r>
            <a:endParaRPr lang="en-US" altLang="ja-JP" sz="2400" dirty="0">
              <a:solidFill>
                <a:srgbClr val="FF0000"/>
              </a:solidFill>
              <a:latin typeface="BIZ UDPゴシック" panose="020B0400000000000000" pitchFamily="50" charset="-128"/>
              <a:ea typeface="BIZ UDPゴシック" panose="020B0400000000000000" pitchFamily="50" charset="-128"/>
            </a:endParaRPr>
          </a:p>
          <a:p>
            <a:r>
              <a:rPr kumimoji="1" lang="ja-JP" altLang="en-US" sz="2400" dirty="0">
                <a:solidFill>
                  <a:srgbClr val="FF0000"/>
                </a:solidFill>
                <a:latin typeface="BIZ UDPゴシック" panose="020B0400000000000000" pitchFamily="50" charset="-128"/>
                <a:ea typeface="BIZ UDPゴシック" panose="020B0400000000000000" pitchFamily="50" charset="-128"/>
              </a:rPr>
              <a:t>（ＷＨＹを解決するためのＷＨＡＴの実現提案）</a:t>
            </a:r>
          </a:p>
        </p:txBody>
      </p:sp>
      <p:sp>
        <p:nvSpPr>
          <p:cNvPr id="5" name="テキスト ボックス 4">
            <a:extLst>
              <a:ext uri="{FF2B5EF4-FFF2-40B4-BE49-F238E27FC236}">
                <a16:creationId xmlns:a16="http://schemas.microsoft.com/office/drawing/2014/main" id="{D5091141-2811-42ED-9D2A-8C7BFA5F2A97}"/>
              </a:ext>
            </a:extLst>
          </p:cNvPr>
          <p:cNvSpPr txBox="1"/>
          <p:nvPr/>
        </p:nvSpPr>
        <p:spPr>
          <a:xfrm>
            <a:off x="170329" y="5448446"/>
            <a:ext cx="8910918" cy="461665"/>
          </a:xfrm>
          <a:prstGeom prst="rect">
            <a:avLst/>
          </a:prstGeom>
          <a:noFill/>
        </p:spPr>
        <p:txBody>
          <a:bodyPr wrap="square" rtlCol="0">
            <a:spAutoFit/>
          </a:bodyPr>
          <a:lstStyle/>
          <a:p>
            <a:r>
              <a:rPr kumimoji="1" lang="ja-JP" altLang="en-US" sz="2400" dirty="0">
                <a:solidFill>
                  <a:srgbClr val="FF0000"/>
                </a:solidFill>
                <a:latin typeface="BIZ UDPゴシック" panose="020B0400000000000000" pitchFamily="50" charset="-128"/>
                <a:ea typeface="BIZ UDPゴシック" panose="020B0400000000000000" pitchFamily="50" charset="-128"/>
              </a:rPr>
              <a:t>（この提案がお客様の戦略と合致していることを示し採用を迫る）</a:t>
            </a:r>
          </a:p>
        </p:txBody>
      </p:sp>
      <p:sp>
        <p:nvSpPr>
          <p:cNvPr id="6" name="スライド番号プレースホルダー 5">
            <a:extLst>
              <a:ext uri="{FF2B5EF4-FFF2-40B4-BE49-F238E27FC236}">
                <a16:creationId xmlns:a16="http://schemas.microsoft.com/office/drawing/2014/main" id="{B3C59643-03F5-BAF7-3271-E290E8AEDFD9}"/>
              </a:ext>
            </a:extLst>
          </p:cNvPr>
          <p:cNvSpPr>
            <a:spLocks noGrp="1"/>
          </p:cNvSpPr>
          <p:nvPr>
            <p:ph type="sldNum" sz="quarter" idx="12"/>
          </p:nvPr>
        </p:nvSpPr>
        <p:spPr/>
        <p:txBody>
          <a:bodyPr/>
          <a:lstStyle/>
          <a:p>
            <a:fld id="{532EED41-674A-47A1-9D0E-025CA5A707CB}" type="slidenum">
              <a:rPr kumimoji="1" lang="ja-JP" altLang="en-US" smtClean="0"/>
              <a:t>15</a:t>
            </a:fld>
            <a:endParaRPr kumimoji="1" lang="ja-JP" altLang="en-US"/>
          </a:p>
        </p:txBody>
      </p:sp>
    </p:spTree>
    <p:extLst>
      <p:ext uri="{BB962C8B-B14F-4D97-AF65-F5344CB8AC3E}">
        <p14:creationId xmlns:p14="http://schemas.microsoft.com/office/powerpoint/2010/main" val="40459576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4739DC9A-F2E6-4B8A-BF4A-86238D6C986D}"/>
              </a:ext>
            </a:extLst>
          </p:cNvPr>
          <p:cNvSpPr>
            <a:spLocks noGrp="1"/>
          </p:cNvSpPr>
          <p:nvPr>
            <p:ph idx="1"/>
          </p:nvPr>
        </p:nvSpPr>
        <p:spPr>
          <a:xfrm>
            <a:off x="337922" y="1814511"/>
            <a:ext cx="8229600" cy="4525963"/>
          </a:xfrm>
        </p:spPr>
        <p:txBody>
          <a:bodyPr/>
          <a:lstStyle/>
          <a:p>
            <a:r>
              <a:rPr lang="ja-JP" altLang="en-US" sz="2400" dirty="0">
                <a:latin typeface="BIZ UDPゴシック" panose="020B0400000000000000" pitchFamily="50" charset="-128"/>
                <a:ea typeface="BIZ UDPゴシック" panose="020B0400000000000000" pitchFamily="50" charset="-128"/>
              </a:rPr>
              <a:t>このたびは貴重な機会をいただきまして大変ありがとうございます。</a:t>
            </a:r>
            <a:endParaRPr lang="en-US" altLang="ja-JP" sz="2400" dirty="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本提案をご採用いただくことで、現在厳しい○○の環境のもと、□□社が取り組まれる○○の実現にお役に立てるものと確信しております。</a:t>
            </a:r>
            <a:endParaRPr lang="en-US" altLang="ja-JP" sz="2400" dirty="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今後もぜひとも□□社様の＊＊の革新をお手伝いさせていただきたく全力でサポートさせていただきます。ご採用いただきますよう何卒よろしくお願い申し上げます。</a:t>
            </a:r>
          </a:p>
        </p:txBody>
      </p:sp>
      <p:sp>
        <p:nvSpPr>
          <p:cNvPr id="3" name="タイトル 2">
            <a:extLst>
              <a:ext uri="{FF2B5EF4-FFF2-40B4-BE49-F238E27FC236}">
                <a16:creationId xmlns:a16="http://schemas.microsoft.com/office/drawing/2014/main" id="{9080F6B9-57FE-46B1-87DF-9A1505EAC63A}"/>
              </a:ext>
            </a:extLst>
          </p:cNvPr>
          <p:cNvSpPr>
            <a:spLocks noGrp="1"/>
          </p:cNvSpPr>
          <p:nvPr>
            <p:ph type="title"/>
          </p:nvPr>
        </p:nvSpPr>
        <p:spPr/>
        <p:txBody>
          <a:bodyPr>
            <a:normAutofit/>
          </a:bodyPr>
          <a:lstStyle/>
          <a:p>
            <a:r>
              <a:rPr kumimoji="1" lang="ja-JP" altLang="en-US" sz="4000" dirty="0">
                <a:latin typeface="BIZ UDPゴシック" panose="020B0400000000000000" pitchFamily="50" charset="-128"/>
                <a:ea typeface="BIZ UDPゴシック" panose="020B0400000000000000" pitchFamily="50" charset="-128"/>
              </a:rPr>
              <a:t>最後に</a:t>
            </a:r>
          </a:p>
        </p:txBody>
      </p:sp>
      <p:sp>
        <p:nvSpPr>
          <p:cNvPr id="5" name="テキスト ボックス 4">
            <a:extLst>
              <a:ext uri="{FF2B5EF4-FFF2-40B4-BE49-F238E27FC236}">
                <a16:creationId xmlns:a16="http://schemas.microsoft.com/office/drawing/2014/main" id="{DC499427-BE34-4877-BE80-39E326AA74BA}"/>
              </a:ext>
            </a:extLst>
          </p:cNvPr>
          <p:cNvSpPr txBox="1"/>
          <p:nvPr/>
        </p:nvSpPr>
        <p:spPr>
          <a:xfrm>
            <a:off x="290728" y="5656929"/>
            <a:ext cx="8515350" cy="830997"/>
          </a:xfrm>
          <a:prstGeom prst="rect">
            <a:avLst/>
          </a:prstGeom>
          <a:solidFill>
            <a:schemeClr val="bg1"/>
          </a:solidFill>
          <a:ln>
            <a:solidFill>
              <a:srgbClr val="FF0000"/>
            </a:solidFill>
          </a:ln>
        </p:spPr>
        <p:txBody>
          <a:bodyPr wrap="square" rtlCol="0">
            <a:spAutoFit/>
          </a:bodyPr>
          <a:lstStyle/>
          <a:p>
            <a:r>
              <a:rPr lang="ja-JP" altLang="en-US" sz="2400" dirty="0">
                <a:solidFill>
                  <a:srgbClr val="FF0000"/>
                </a:solidFill>
                <a:latin typeface="BIZ UDPゴシック" panose="020B0400000000000000" pitchFamily="50" charset="-128"/>
                <a:ea typeface="BIZ UDPゴシック" panose="020B0400000000000000" pitchFamily="50" charset="-128"/>
              </a:rPr>
              <a:t>この提案書を書く人のオリジナルで魂の入った</a:t>
            </a:r>
            <a:endParaRPr lang="en-US" altLang="ja-JP" sz="2400" dirty="0">
              <a:solidFill>
                <a:srgbClr val="FF0000"/>
              </a:solidFill>
              <a:latin typeface="BIZ UDPゴシック" panose="020B0400000000000000" pitchFamily="50" charset="-128"/>
              <a:ea typeface="BIZ UDPゴシック" panose="020B0400000000000000" pitchFamily="50" charset="-128"/>
            </a:endParaRPr>
          </a:p>
          <a:p>
            <a:r>
              <a:rPr lang="ja-JP" altLang="en-US" sz="2400" dirty="0">
                <a:solidFill>
                  <a:srgbClr val="FF0000"/>
                </a:solidFill>
                <a:latin typeface="BIZ UDPゴシック" panose="020B0400000000000000" pitchFamily="50" charset="-128"/>
                <a:ea typeface="BIZ UDPゴシック" panose="020B0400000000000000" pitchFamily="50" charset="-128"/>
              </a:rPr>
              <a:t>お客様の心に刺さる言葉をレターとして締めくくってください</a:t>
            </a:r>
          </a:p>
        </p:txBody>
      </p:sp>
      <p:sp>
        <p:nvSpPr>
          <p:cNvPr id="6" name="スライド番号プレースホルダー 5">
            <a:extLst>
              <a:ext uri="{FF2B5EF4-FFF2-40B4-BE49-F238E27FC236}">
                <a16:creationId xmlns:a16="http://schemas.microsoft.com/office/drawing/2014/main" id="{C576EF72-7ADF-4123-A7CE-590B433E443C}"/>
              </a:ext>
            </a:extLst>
          </p:cNvPr>
          <p:cNvSpPr>
            <a:spLocks noGrp="1"/>
          </p:cNvSpPr>
          <p:nvPr>
            <p:ph type="sldNum" sz="quarter" idx="12"/>
          </p:nvPr>
        </p:nvSpPr>
        <p:spPr/>
        <p:txBody>
          <a:bodyPr/>
          <a:lstStyle/>
          <a:p>
            <a:fld id="{532EED41-674A-47A1-9D0E-025CA5A707CB}" type="slidenum">
              <a:rPr kumimoji="1" lang="ja-JP" altLang="en-US" smtClean="0"/>
              <a:t>16</a:t>
            </a:fld>
            <a:endParaRPr kumimoji="1" lang="ja-JP" altLang="en-US"/>
          </a:p>
        </p:txBody>
      </p:sp>
    </p:spTree>
    <p:extLst>
      <p:ext uri="{BB962C8B-B14F-4D97-AF65-F5344CB8AC3E}">
        <p14:creationId xmlns:p14="http://schemas.microsoft.com/office/powerpoint/2010/main" val="36061484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CB8DAFA8-E4EB-194B-8B24-F785178B07E5}"/>
              </a:ext>
            </a:extLst>
          </p:cNvPr>
          <p:cNvSpPr>
            <a:spLocks noGrp="1"/>
          </p:cNvSpPr>
          <p:nvPr>
            <p:ph type="sldNum" sz="quarter" idx="12"/>
          </p:nvPr>
        </p:nvSpPr>
        <p:spPr/>
        <p:txBody>
          <a:bodyPr/>
          <a:lstStyle/>
          <a:p>
            <a:fld id="{532EED41-674A-47A1-9D0E-025CA5A707CB}" type="slidenum">
              <a:rPr kumimoji="1" lang="ja-JP" altLang="en-US" smtClean="0"/>
              <a:t>17</a:t>
            </a:fld>
            <a:endParaRPr kumimoji="1" lang="ja-JP" altLang="en-US"/>
          </a:p>
        </p:txBody>
      </p:sp>
      <p:sp>
        <p:nvSpPr>
          <p:cNvPr id="5" name="テキスト ボックス 4">
            <a:extLst>
              <a:ext uri="{FF2B5EF4-FFF2-40B4-BE49-F238E27FC236}">
                <a16:creationId xmlns:a16="http://schemas.microsoft.com/office/drawing/2014/main" id="{844F9B56-D7C4-0901-AC33-CAF704D563BE}"/>
              </a:ext>
            </a:extLst>
          </p:cNvPr>
          <p:cNvSpPr txBox="1"/>
          <p:nvPr/>
        </p:nvSpPr>
        <p:spPr>
          <a:xfrm>
            <a:off x="2827867" y="2777067"/>
            <a:ext cx="3310466" cy="830997"/>
          </a:xfrm>
          <a:prstGeom prst="rect">
            <a:avLst/>
          </a:prstGeom>
          <a:noFill/>
        </p:spPr>
        <p:txBody>
          <a:bodyPr wrap="square" rtlCol="0">
            <a:spAutoFit/>
          </a:bodyPr>
          <a:lstStyle/>
          <a:p>
            <a:pPr algn="ctr"/>
            <a:r>
              <a:rPr kumimoji="1" lang="ja-JP" altLang="en-US" sz="4800" dirty="0">
                <a:latin typeface="BIZ UDPゴシック" panose="020B0400000000000000" pitchFamily="50" charset="-128"/>
                <a:ea typeface="BIZ UDPゴシック" panose="020B0400000000000000" pitchFamily="50" charset="-128"/>
              </a:rPr>
              <a:t>Ｅｎｄ</a:t>
            </a:r>
          </a:p>
        </p:txBody>
      </p:sp>
    </p:spTree>
    <p:extLst>
      <p:ext uri="{BB962C8B-B14F-4D97-AF65-F5344CB8AC3E}">
        <p14:creationId xmlns:p14="http://schemas.microsoft.com/office/powerpoint/2010/main" val="7236375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CB8DAFA8-E4EB-194B-8B24-F785178B07E5}"/>
              </a:ext>
            </a:extLst>
          </p:cNvPr>
          <p:cNvSpPr>
            <a:spLocks noGrp="1"/>
          </p:cNvSpPr>
          <p:nvPr>
            <p:ph type="sldNum" sz="quarter" idx="12"/>
          </p:nvPr>
        </p:nvSpPr>
        <p:spPr/>
        <p:txBody>
          <a:bodyPr/>
          <a:lstStyle/>
          <a:p>
            <a:fld id="{532EED41-674A-47A1-9D0E-025CA5A707CB}" type="slidenum">
              <a:rPr kumimoji="1" lang="ja-JP" altLang="en-US" smtClean="0"/>
              <a:t>18</a:t>
            </a:fld>
            <a:endParaRPr kumimoji="1" lang="ja-JP" altLang="en-US"/>
          </a:p>
        </p:txBody>
      </p:sp>
      <p:sp>
        <p:nvSpPr>
          <p:cNvPr id="5" name="テキスト ボックス 4">
            <a:extLst>
              <a:ext uri="{FF2B5EF4-FFF2-40B4-BE49-F238E27FC236}">
                <a16:creationId xmlns:a16="http://schemas.microsoft.com/office/drawing/2014/main" id="{844F9B56-D7C4-0901-AC33-CAF704D563BE}"/>
              </a:ext>
            </a:extLst>
          </p:cNvPr>
          <p:cNvSpPr txBox="1"/>
          <p:nvPr/>
        </p:nvSpPr>
        <p:spPr>
          <a:xfrm>
            <a:off x="2827867" y="2777067"/>
            <a:ext cx="3310466" cy="830997"/>
          </a:xfrm>
          <a:prstGeom prst="rect">
            <a:avLst/>
          </a:prstGeom>
          <a:noFill/>
        </p:spPr>
        <p:txBody>
          <a:bodyPr wrap="square" rtlCol="0">
            <a:spAutoFit/>
          </a:bodyPr>
          <a:lstStyle/>
          <a:p>
            <a:pPr algn="ctr"/>
            <a:r>
              <a:rPr kumimoji="1" lang="en-US" altLang="ja-JP" sz="4800" dirty="0">
                <a:latin typeface="BIZ UDPゴシック" panose="020B0400000000000000" pitchFamily="50" charset="-128"/>
                <a:ea typeface="BIZ UDPゴシック" panose="020B0400000000000000" pitchFamily="50" charset="-128"/>
              </a:rPr>
              <a:t>appendix</a:t>
            </a:r>
            <a:endParaRPr kumimoji="1" lang="ja-JP" altLang="en-US" sz="48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753074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2B2BC5A2-1E0D-4EDA-8698-A17746C12EBB}"/>
              </a:ext>
            </a:extLst>
          </p:cNvPr>
          <p:cNvSpPr>
            <a:spLocks noGrp="1"/>
          </p:cNvSpPr>
          <p:nvPr>
            <p:ph idx="1"/>
          </p:nvPr>
        </p:nvSpPr>
        <p:spPr>
          <a:xfrm>
            <a:off x="628650" y="1903604"/>
            <a:ext cx="8229600" cy="5146005"/>
          </a:xfrm>
          <a:noFill/>
          <a:ln>
            <a:noFill/>
          </a:ln>
        </p:spPr>
        <p:style>
          <a:lnRef idx="0">
            <a:scrgbClr r="0" g="0" b="0"/>
          </a:lnRef>
          <a:fillRef idx="0">
            <a:scrgbClr r="0" g="0" b="0"/>
          </a:fillRef>
          <a:effectRef idx="0">
            <a:scrgbClr r="0" g="0" b="0"/>
          </a:effectRef>
          <a:fontRef idx="minor">
            <a:schemeClr val="accent1"/>
          </a:fontRef>
        </p:style>
        <p:txBody>
          <a:bodyPr>
            <a:normAutofit/>
          </a:bodyPr>
          <a:lstStyle/>
          <a:p>
            <a:r>
              <a:rPr lang="ja-JP" altLang="en-US" sz="2400" dirty="0">
                <a:latin typeface="BIZ UDPゴシック" panose="020B0400000000000000" pitchFamily="50" charset="-128"/>
                <a:ea typeface="BIZ UDPゴシック" panose="020B0400000000000000" pitchFamily="50" charset="-128"/>
              </a:rPr>
              <a:t>環境変化で</a:t>
            </a:r>
            <a:r>
              <a:rPr lang="en-US" altLang="ja-JP" sz="2400" dirty="0">
                <a:latin typeface="BIZ UDPゴシック" panose="020B0400000000000000" pitchFamily="50" charset="-128"/>
                <a:ea typeface="BIZ UDPゴシック" panose="020B0400000000000000" pitchFamily="50" charset="-128"/>
              </a:rPr>
              <a:t>YES</a:t>
            </a:r>
            <a:r>
              <a:rPr lang="ja-JP" altLang="en-US" sz="2400" dirty="0">
                <a:latin typeface="BIZ UDPゴシック" panose="020B0400000000000000" pitchFamily="50" charset="-128"/>
                <a:ea typeface="BIZ UDPゴシック" panose="020B0400000000000000" pitchFamily="50" charset="-128"/>
              </a:rPr>
              <a:t>を取る（</a:t>
            </a:r>
            <a:r>
              <a:rPr lang="en-US" altLang="ja-JP" sz="2400" dirty="0">
                <a:latin typeface="BIZ UDPゴシック" panose="020B0400000000000000" pitchFamily="50" charset="-128"/>
                <a:ea typeface="BIZ UDPゴシック" panose="020B0400000000000000" pitchFamily="50" charset="-128"/>
              </a:rPr>
              <a:t>WHY</a:t>
            </a:r>
            <a:r>
              <a:rPr lang="ja-JP" altLang="en-US" sz="2400" dirty="0">
                <a:latin typeface="BIZ UDPゴシック" panose="020B0400000000000000" pitchFamily="50" charset="-128"/>
                <a:ea typeface="BIZ UDPゴシック" panose="020B0400000000000000" pitchFamily="50" charset="-128"/>
              </a:rPr>
              <a:t> </a:t>
            </a:r>
            <a:r>
              <a:rPr lang="en-US" altLang="ja-JP" sz="2400" dirty="0">
                <a:latin typeface="BIZ UDPゴシック" panose="020B0400000000000000" pitchFamily="50" charset="-128"/>
                <a:ea typeface="BIZ UDPゴシック" panose="020B0400000000000000" pitchFamily="50" charset="-128"/>
              </a:rPr>
              <a:t>NOW/WHY ME</a:t>
            </a:r>
            <a:r>
              <a:rPr lang="ja-JP" altLang="en-US" sz="2400" dirty="0">
                <a:latin typeface="BIZ UDPゴシック" panose="020B0400000000000000" pitchFamily="50" charset="-128"/>
                <a:ea typeface="BIZ UDPゴシック" panose="020B0400000000000000" pitchFamily="50" charset="-128"/>
              </a:rPr>
              <a:t>）</a:t>
            </a:r>
          </a:p>
          <a:p>
            <a:r>
              <a:rPr lang="ja-JP" altLang="en-US" sz="2400" dirty="0">
                <a:latin typeface="BIZ UDPゴシック" panose="020B0400000000000000" pitchFamily="50" charset="-128"/>
                <a:ea typeface="BIZ UDPゴシック" panose="020B0400000000000000" pitchFamily="50" charset="-128"/>
              </a:rPr>
              <a:t>顧客課題・目指すで</a:t>
            </a:r>
            <a:r>
              <a:rPr lang="en-US" altLang="ja-JP" sz="2400" dirty="0">
                <a:latin typeface="BIZ UDPゴシック" panose="020B0400000000000000" pitchFamily="50" charset="-128"/>
                <a:ea typeface="BIZ UDPゴシック" panose="020B0400000000000000" pitchFamily="50" charset="-128"/>
              </a:rPr>
              <a:t>YES</a:t>
            </a:r>
            <a:r>
              <a:rPr lang="ja-JP" altLang="en-US" sz="2400" dirty="0">
                <a:latin typeface="BIZ UDPゴシック" panose="020B0400000000000000" pitchFamily="50" charset="-128"/>
                <a:ea typeface="BIZ UDPゴシック" panose="020B0400000000000000" pitchFamily="50" charset="-128"/>
              </a:rPr>
              <a:t>を取る</a:t>
            </a:r>
            <a:r>
              <a:rPr lang="en-US" altLang="ja-JP" sz="2400" dirty="0">
                <a:latin typeface="BIZ UDPゴシック" panose="020B0400000000000000" pitchFamily="50" charset="-128"/>
                <a:ea typeface="BIZ UDPゴシック" panose="020B0400000000000000" pitchFamily="50" charset="-128"/>
              </a:rPr>
              <a:t>(WHY YOU)</a:t>
            </a:r>
            <a:endParaRPr lang="ja-JP" altLang="en-US" sz="2400" dirty="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３つの課題</a:t>
            </a:r>
            <a:r>
              <a:rPr lang="en-US" altLang="ja-JP" sz="2400" dirty="0">
                <a:latin typeface="BIZ UDPゴシック" panose="020B0400000000000000" pitchFamily="50" charset="-128"/>
                <a:ea typeface="BIZ UDPゴシック" panose="020B0400000000000000" pitchFamily="50" charset="-128"/>
              </a:rPr>
              <a:t>(WHY)</a:t>
            </a:r>
            <a:r>
              <a:rPr lang="ja-JP" altLang="en-US" sz="2400" dirty="0">
                <a:latin typeface="BIZ UDPゴシック" panose="020B0400000000000000" pitchFamily="50" charset="-128"/>
                <a:ea typeface="BIZ UDPゴシック" panose="020B0400000000000000" pitchFamily="50" charset="-128"/>
              </a:rPr>
              <a:t>への提案</a:t>
            </a:r>
            <a:endParaRPr lang="en-US" altLang="ja-JP" sz="2400" dirty="0">
              <a:latin typeface="BIZ UDPゴシック" panose="020B0400000000000000" pitchFamily="50" charset="-128"/>
              <a:ea typeface="BIZ UDPゴシック" panose="020B0400000000000000" pitchFamily="50" charset="-128"/>
            </a:endParaRPr>
          </a:p>
          <a:p>
            <a:pPr lvl="1"/>
            <a:r>
              <a:rPr lang="ja-JP" altLang="en-US" sz="2000" dirty="0">
                <a:latin typeface="BIZ UDPゴシック" panose="020B0400000000000000" pitchFamily="50" charset="-128"/>
                <a:ea typeface="BIZ UDPゴシック" panose="020B0400000000000000" pitchFamily="50" charset="-128"/>
              </a:rPr>
              <a:t>○○をすれば</a:t>
            </a:r>
            <a:r>
              <a:rPr lang="en-US" altLang="ja-JP" sz="2000" dirty="0">
                <a:latin typeface="BIZ UDPゴシック" panose="020B0400000000000000" pitchFamily="50" charset="-128"/>
                <a:ea typeface="BIZ UDPゴシック" panose="020B0400000000000000" pitchFamily="50" charset="-128"/>
              </a:rPr>
              <a:t>(HOW)</a:t>
            </a:r>
          </a:p>
          <a:p>
            <a:pPr lvl="1"/>
            <a:r>
              <a:rPr lang="ja-JP" altLang="en-US" sz="2000" dirty="0">
                <a:latin typeface="BIZ UDPゴシック" panose="020B0400000000000000" pitchFamily="50" charset="-128"/>
                <a:ea typeface="BIZ UDPゴシック" panose="020B0400000000000000" pitchFamily="50" charset="-128"/>
              </a:rPr>
              <a:t>こういう姿や結果になります</a:t>
            </a:r>
            <a:r>
              <a:rPr lang="en-US" altLang="ja-JP" sz="2000" dirty="0">
                <a:latin typeface="BIZ UDPゴシック" panose="020B0400000000000000" pitchFamily="50" charset="-128"/>
                <a:ea typeface="BIZ UDPゴシック" panose="020B0400000000000000" pitchFamily="50" charset="-128"/>
              </a:rPr>
              <a:t>(WHAT)</a:t>
            </a:r>
            <a:endParaRPr lang="ja-JP" altLang="en-US" sz="2000" dirty="0">
              <a:latin typeface="BIZ UDPゴシック" panose="020B0400000000000000" pitchFamily="50" charset="-128"/>
              <a:ea typeface="BIZ UDPゴシック" panose="020B0400000000000000" pitchFamily="50" charset="-128"/>
            </a:endParaRPr>
          </a:p>
          <a:p>
            <a:pPr lvl="1"/>
            <a:r>
              <a:rPr lang="ja-JP" altLang="en-US" sz="2000" dirty="0">
                <a:latin typeface="BIZ UDPゴシック" panose="020B0400000000000000" pitchFamily="50" charset="-128"/>
                <a:ea typeface="BIZ UDPゴシック" panose="020B0400000000000000" pitchFamily="50" charset="-128"/>
              </a:rPr>
              <a:t>具体例（根拠・他社事例）</a:t>
            </a:r>
          </a:p>
          <a:p>
            <a:r>
              <a:rPr lang="ja-JP" altLang="en-US" sz="2400" dirty="0">
                <a:latin typeface="BIZ UDPゴシック" panose="020B0400000000000000" pitchFamily="50" charset="-128"/>
                <a:ea typeface="BIZ UDPゴシック" panose="020B0400000000000000" pitchFamily="50" charset="-128"/>
              </a:rPr>
              <a:t>却下する理由をつぶす</a:t>
            </a:r>
          </a:p>
          <a:p>
            <a:pPr lvl="1"/>
            <a:r>
              <a:rPr lang="ja-JP" altLang="en-US" sz="2000" dirty="0">
                <a:latin typeface="BIZ UDPゴシック" panose="020B0400000000000000" pitchFamily="50" charset="-128"/>
                <a:ea typeface="BIZ UDPゴシック" panose="020B0400000000000000" pitchFamily="50" charset="-128"/>
              </a:rPr>
              <a:t>顧客の不安をつぶす（サポート体制や個別の対応）</a:t>
            </a:r>
          </a:p>
          <a:p>
            <a:r>
              <a:rPr lang="ja-JP" altLang="en-US" sz="2400" dirty="0">
                <a:latin typeface="BIZ UDPゴシック" panose="020B0400000000000000" pitchFamily="50" charset="-128"/>
                <a:ea typeface="BIZ UDPゴシック" panose="020B0400000000000000" pitchFamily="50" charset="-128"/>
              </a:rPr>
              <a:t>顧客の戦略と合致していることを示す</a:t>
            </a:r>
          </a:p>
          <a:p>
            <a:endParaRPr kumimoji="1" lang="ja-JP" altLang="en-US" sz="2400" dirty="0">
              <a:latin typeface="BIZ UDPゴシック" panose="020B0400000000000000" pitchFamily="50" charset="-128"/>
              <a:ea typeface="BIZ UDPゴシック" panose="020B0400000000000000" pitchFamily="50" charset="-128"/>
            </a:endParaRPr>
          </a:p>
        </p:txBody>
      </p:sp>
      <p:sp>
        <p:nvSpPr>
          <p:cNvPr id="3" name="タイトル 2">
            <a:extLst>
              <a:ext uri="{FF2B5EF4-FFF2-40B4-BE49-F238E27FC236}">
                <a16:creationId xmlns:a16="http://schemas.microsoft.com/office/drawing/2014/main" id="{D21467F4-CE8C-4067-A8FB-A59FCBB903B4}"/>
              </a:ext>
            </a:extLst>
          </p:cNvPr>
          <p:cNvSpPr>
            <a:spLocks noGrp="1"/>
          </p:cNvSpPr>
          <p:nvPr>
            <p:ph type="title"/>
          </p:nvPr>
        </p:nvSpPr>
        <p:spPr>
          <a:xfrm>
            <a:off x="628650" y="205328"/>
            <a:ext cx="7886700" cy="1325563"/>
          </a:xfrm>
        </p:spPr>
        <p:txBody>
          <a:bodyPr>
            <a:normAutofit/>
          </a:bodyPr>
          <a:lstStyle/>
          <a:p>
            <a:r>
              <a:rPr kumimoji="1" lang="en-US" altLang="ja-JP" sz="4000" dirty="0">
                <a:solidFill>
                  <a:srgbClr val="FF0000"/>
                </a:solidFill>
                <a:latin typeface="BIZ UDPゴシック" panose="020B0400000000000000" pitchFamily="50" charset="-128"/>
                <a:ea typeface="BIZ UDPゴシック" panose="020B0400000000000000" pitchFamily="50" charset="-128"/>
              </a:rPr>
              <a:t>※</a:t>
            </a:r>
            <a:r>
              <a:rPr kumimoji="1" lang="ja-JP" altLang="en-US" sz="4000" dirty="0">
                <a:solidFill>
                  <a:srgbClr val="FF0000"/>
                </a:solidFill>
                <a:latin typeface="BIZ UDPゴシック" panose="020B0400000000000000" pitchFamily="50" charset="-128"/>
                <a:ea typeface="BIZ UDPゴシック" panose="020B0400000000000000" pitchFamily="50" charset="-128"/>
              </a:rPr>
              <a:t>本提案書の建てつけ</a:t>
            </a:r>
          </a:p>
        </p:txBody>
      </p:sp>
      <p:sp>
        <p:nvSpPr>
          <p:cNvPr id="4" name="スライド番号プレースホルダー 3">
            <a:extLst>
              <a:ext uri="{FF2B5EF4-FFF2-40B4-BE49-F238E27FC236}">
                <a16:creationId xmlns:a16="http://schemas.microsoft.com/office/drawing/2014/main" id="{346552F7-4083-42F4-6688-0F17C46A6EE2}"/>
              </a:ext>
            </a:extLst>
          </p:cNvPr>
          <p:cNvSpPr>
            <a:spLocks noGrp="1"/>
          </p:cNvSpPr>
          <p:nvPr>
            <p:ph type="sldNum" sz="quarter" idx="12"/>
          </p:nvPr>
        </p:nvSpPr>
        <p:spPr/>
        <p:txBody>
          <a:bodyPr/>
          <a:lstStyle/>
          <a:p>
            <a:fld id="{532EED41-674A-47A1-9D0E-025CA5A707CB}" type="slidenum">
              <a:rPr kumimoji="1" lang="ja-JP" altLang="en-US" smtClean="0"/>
              <a:t>2</a:t>
            </a:fld>
            <a:endParaRPr kumimoji="1" lang="ja-JP" altLang="en-US"/>
          </a:p>
        </p:txBody>
      </p:sp>
    </p:spTree>
    <p:extLst>
      <p:ext uri="{BB962C8B-B14F-4D97-AF65-F5344CB8AC3E}">
        <p14:creationId xmlns:p14="http://schemas.microsoft.com/office/powerpoint/2010/main" val="3515026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1E9FEA63-6EB7-446A-9BE1-38B6546B0AD0}"/>
              </a:ext>
            </a:extLst>
          </p:cNvPr>
          <p:cNvSpPr/>
          <p:nvPr/>
        </p:nvSpPr>
        <p:spPr>
          <a:xfrm>
            <a:off x="1797739" y="1116128"/>
            <a:ext cx="7217546" cy="7124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BIZ UDPゴシック" panose="020B0400000000000000" pitchFamily="50" charset="-128"/>
                <a:ea typeface="BIZ UDPゴシック" panose="020B0400000000000000" pitchFamily="50" charset="-128"/>
              </a:rPr>
              <a:t>顧客の経営の方針・長期計画・中期計画</a:t>
            </a:r>
          </a:p>
        </p:txBody>
      </p:sp>
      <p:sp>
        <p:nvSpPr>
          <p:cNvPr id="5" name="正方形/長方形 4">
            <a:extLst>
              <a:ext uri="{FF2B5EF4-FFF2-40B4-BE49-F238E27FC236}">
                <a16:creationId xmlns:a16="http://schemas.microsoft.com/office/drawing/2014/main" id="{30462E2C-10E6-4D20-B596-FDEA4679D7C7}"/>
              </a:ext>
            </a:extLst>
          </p:cNvPr>
          <p:cNvSpPr/>
          <p:nvPr/>
        </p:nvSpPr>
        <p:spPr>
          <a:xfrm>
            <a:off x="1797740" y="2911182"/>
            <a:ext cx="2388096" cy="7663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BIZ UDPゴシック" panose="020B0400000000000000" pitchFamily="50" charset="-128"/>
                <a:ea typeface="BIZ UDPゴシック" panose="020B0400000000000000" pitchFamily="50" charset="-128"/>
              </a:rPr>
              <a:t>提案①</a:t>
            </a:r>
            <a:endParaRPr lang="en-US" altLang="ja-JP" dirty="0">
              <a:latin typeface="BIZ UDPゴシック" panose="020B0400000000000000" pitchFamily="50" charset="-128"/>
              <a:ea typeface="BIZ UDPゴシック" panose="020B0400000000000000" pitchFamily="50" charset="-128"/>
            </a:endParaRPr>
          </a:p>
          <a:p>
            <a:pPr algn="ctr"/>
            <a:r>
              <a:rPr lang="ja-JP" altLang="en-US" dirty="0">
                <a:latin typeface="BIZ UDPゴシック" panose="020B0400000000000000" pitchFamily="50" charset="-128"/>
                <a:ea typeface="BIZ UDPゴシック" panose="020B0400000000000000" pitchFamily="50" charset="-128"/>
              </a:rPr>
              <a:t>〇〇〇〇の実現</a:t>
            </a:r>
            <a:endParaRPr lang="en-US" altLang="ja-JP" dirty="0">
              <a:latin typeface="BIZ UDPゴシック" panose="020B0400000000000000" pitchFamily="50" charset="-128"/>
              <a:ea typeface="BIZ UDPゴシック" panose="020B0400000000000000" pitchFamily="50" charset="-128"/>
            </a:endParaRPr>
          </a:p>
        </p:txBody>
      </p:sp>
      <p:sp>
        <p:nvSpPr>
          <p:cNvPr id="11" name="正方形/長方形 10">
            <a:extLst>
              <a:ext uri="{FF2B5EF4-FFF2-40B4-BE49-F238E27FC236}">
                <a16:creationId xmlns:a16="http://schemas.microsoft.com/office/drawing/2014/main" id="{AB35D302-71F0-4D25-9D6C-E328E8B51874}"/>
              </a:ext>
            </a:extLst>
          </p:cNvPr>
          <p:cNvSpPr/>
          <p:nvPr/>
        </p:nvSpPr>
        <p:spPr>
          <a:xfrm>
            <a:off x="1797740" y="1955072"/>
            <a:ext cx="2388096" cy="8149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BIZ UDPゴシック" panose="020B0400000000000000" pitchFamily="50" charset="-128"/>
                <a:ea typeface="BIZ UDPゴシック" panose="020B0400000000000000" pitchFamily="50" charset="-128"/>
              </a:rPr>
              <a:t>重点課題①</a:t>
            </a:r>
            <a:endParaRPr lang="en-US" altLang="ja-JP" b="1" dirty="0">
              <a:latin typeface="BIZ UDPゴシック" panose="020B0400000000000000" pitchFamily="50" charset="-128"/>
              <a:ea typeface="BIZ UDPゴシック" panose="020B0400000000000000" pitchFamily="50" charset="-128"/>
            </a:endParaRPr>
          </a:p>
          <a:p>
            <a:pPr algn="ctr"/>
            <a:r>
              <a:rPr lang="ja-JP" altLang="en-US" dirty="0">
                <a:latin typeface="BIZ UDPゴシック" panose="020B0400000000000000" pitchFamily="50" charset="-128"/>
                <a:ea typeface="BIZ UDPゴシック" panose="020B0400000000000000" pitchFamily="50" charset="-128"/>
              </a:rPr>
              <a:t>乗り越えるべき障害・課題</a:t>
            </a:r>
          </a:p>
        </p:txBody>
      </p:sp>
      <p:sp>
        <p:nvSpPr>
          <p:cNvPr id="12" name="正方形/長方形 11">
            <a:extLst>
              <a:ext uri="{FF2B5EF4-FFF2-40B4-BE49-F238E27FC236}">
                <a16:creationId xmlns:a16="http://schemas.microsoft.com/office/drawing/2014/main" id="{95671ABA-997F-4AF3-A507-443860E1EBD6}"/>
              </a:ext>
            </a:extLst>
          </p:cNvPr>
          <p:cNvSpPr/>
          <p:nvPr/>
        </p:nvSpPr>
        <p:spPr>
          <a:xfrm>
            <a:off x="4283489" y="1955072"/>
            <a:ext cx="2263806" cy="8149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BIZ UDPゴシック" panose="020B0400000000000000" pitchFamily="50" charset="-128"/>
                <a:ea typeface="BIZ UDPゴシック" panose="020B0400000000000000" pitchFamily="50" charset="-128"/>
              </a:rPr>
              <a:t>重点課題②</a:t>
            </a:r>
            <a:endParaRPr lang="en-US" altLang="ja-JP" b="1" dirty="0">
              <a:latin typeface="BIZ UDPゴシック" panose="020B0400000000000000" pitchFamily="50" charset="-128"/>
              <a:ea typeface="BIZ UDPゴシック" panose="020B0400000000000000" pitchFamily="50" charset="-128"/>
            </a:endParaRPr>
          </a:p>
          <a:p>
            <a:pPr algn="ctr"/>
            <a:r>
              <a:rPr lang="ja-JP" altLang="en-US" dirty="0">
                <a:latin typeface="BIZ UDPゴシック" panose="020B0400000000000000" pitchFamily="50" charset="-128"/>
                <a:ea typeface="BIZ UDPゴシック" panose="020B0400000000000000" pitchFamily="50" charset="-128"/>
              </a:rPr>
              <a:t>乗り越えるべき障害・課題</a:t>
            </a:r>
          </a:p>
        </p:txBody>
      </p:sp>
      <p:sp>
        <p:nvSpPr>
          <p:cNvPr id="13" name="正方形/長方形 12">
            <a:extLst>
              <a:ext uri="{FF2B5EF4-FFF2-40B4-BE49-F238E27FC236}">
                <a16:creationId xmlns:a16="http://schemas.microsoft.com/office/drawing/2014/main" id="{08E2F7CF-E0F9-431B-83CF-3FC6BD71F174}"/>
              </a:ext>
            </a:extLst>
          </p:cNvPr>
          <p:cNvSpPr/>
          <p:nvPr/>
        </p:nvSpPr>
        <p:spPr>
          <a:xfrm>
            <a:off x="6644947" y="1955072"/>
            <a:ext cx="2383655" cy="8149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BIZ UDPゴシック" panose="020B0400000000000000" pitchFamily="50" charset="-128"/>
                <a:ea typeface="BIZ UDPゴシック" panose="020B0400000000000000" pitchFamily="50" charset="-128"/>
              </a:rPr>
              <a:t>重点課題③</a:t>
            </a:r>
            <a:endParaRPr lang="en-US" altLang="ja-JP" b="1" dirty="0">
              <a:latin typeface="BIZ UDPゴシック" panose="020B0400000000000000" pitchFamily="50" charset="-128"/>
              <a:ea typeface="BIZ UDPゴシック" panose="020B0400000000000000" pitchFamily="50" charset="-128"/>
            </a:endParaRPr>
          </a:p>
          <a:p>
            <a:pPr algn="ctr"/>
            <a:r>
              <a:rPr lang="ja-JP" altLang="en-US" dirty="0">
                <a:latin typeface="BIZ UDPゴシック" panose="020B0400000000000000" pitchFamily="50" charset="-128"/>
                <a:ea typeface="BIZ UDPゴシック" panose="020B0400000000000000" pitchFamily="50" charset="-128"/>
              </a:rPr>
              <a:t>乗り越えるべき障害・課題</a:t>
            </a:r>
          </a:p>
        </p:txBody>
      </p:sp>
      <p:sp>
        <p:nvSpPr>
          <p:cNvPr id="14" name="左中かっこ 13">
            <a:extLst>
              <a:ext uri="{FF2B5EF4-FFF2-40B4-BE49-F238E27FC236}">
                <a16:creationId xmlns:a16="http://schemas.microsoft.com/office/drawing/2014/main" id="{98FE525F-37C5-46CB-AEAD-E418428286D2}"/>
              </a:ext>
            </a:extLst>
          </p:cNvPr>
          <p:cNvSpPr/>
          <p:nvPr/>
        </p:nvSpPr>
        <p:spPr>
          <a:xfrm>
            <a:off x="1409343" y="1371793"/>
            <a:ext cx="226381" cy="1398233"/>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2000">
              <a:latin typeface="BIZ UDPゴシック" panose="020B0400000000000000" pitchFamily="50" charset="-128"/>
              <a:ea typeface="BIZ UDPゴシック" panose="020B0400000000000000" pitchFamily="50" charset="-128"/>
            </a:endParaRPr>
          </a:p>
        </p:txBody>
      </p:sp>
      <p:sp>
        <p:nvSpPr>
          <p:cNvPr id="15" name="テキスト ボックス 14">
            <a:extLst>
              <a:ext uri="{FF2B5EF4-FFF2-40B4-BE49-F238E27FC236}">
                <a16:creationId xmlns:a16="http://schemas.microsoft.com/office/drawing/2014/main" id="{2F93FE8B-BF8F-4EA0-AFBE-13AD7F51B72D}"/>
              </a:ext>
            </a:extLst>
          </p:cNvPr>
          <p:cNvSpPr txBox="1"/>
          <p:nvPr/>
        </p:nvSpPr>
        <p:spPr>
          <a:xfrm>
            <a:off x="400987" y="1828565"/>
            <a:ext cx="902811" cy="523220"/>
          </a:xfrm>
          <a:prstGeom prst="rect">
            <a:avLst/>
          </a:prstGeom>
          <a:noFill/>
        </p:spPr>
        <p:txBody>
          <a:bodyPr wrap="none" rtlCol="0">
            <a:spAutoFit/>
          </a:bodyPr>
          <a:lstStyle/>
          <a:p>
            <a:r>
              <a:rPr lang="ja-JP" altLang="en-US" sz="1400" dirty="0">
                <a:latin typeface="BIZ UDPゴシック" panose="020B0400000000000000" pitchFamily="50" charset="-128"/>
                <a:ea typeface="BIZ UDPゴシック" panose="020B0400000000000000" pitchFamily="50" charset="-128"/>
              </a:rPr>
              <a:t>経営課題</a:t>
            </a:r>
            <a:endParaRPr lang="en-US" altLang="ja-JP" sz="1400" dirty="0">
              <a:latin typeface="BIZ UDPゴシック" panose="020B0400000000000000" pitchFamily="50" charset="-128"/>
              <a:ea typeface="BIZ UDPゴシック" panose="020B0400000000000000" pitchFamily="50" charset="-128"/>
            </a:endParaRPr>
          </a:p>
          <a:p>
            <a:r>
              <a:rPr lang="en-US" altLang="ja-JP" sz="1400" b="1" dirty="0">
                <a:solidFill>
                  <a:srgbClr val="0000FF"/>
                </a:solidFill>
                <a:latin typeface="BIZ UDPゴシック" panose="020B0400000000000000" pitchFamily="50" charset="-128"/>
                <a:ea typeface="BIZ UDPゴシック" panose="020B0400000000000000" pitchFamily="50" charset="-128"/>
              </a:rPr>
              <a:t>WHY</a:t>
            </a:r>
            <a:endParaRPr lang="ja-JP" altLang="en-US" sz="1400" b="1" dirty="0">
              <a:solidFill>
                <a:srgbClr val="0000FF"/>
              </a:solidFill>
              <a:latin typeface="BIZ UDPゴシック" panose="020B0400000000000000" pitchFamily="50" charset="-128"/>
              <a:ea typeface="BIZ UDPゴシック" panose="020B0400000000000000" pitchFamily="50" charset="-128"/>
            </a:endParaRPr>
          </a:p>
        </p:txBody>
      </p:sp>
      <p:sp>
        <p:nvSpPr>
          <p:cNvPr id="16" name="テキスト ボックス 15">
            <a:extLst>
              <a:ext uri="{FF2B5EF4-FFF2-40B4-BE49-F238E27FC236}">
                <a16:creationId xmlns:a16="http://schemas.microsoft.com/office/drawing/2014/main" id="{093DFDAB-4810-45AD-A7E2-D9EA05199D3F}"/>
              </a:ext>
            </a:extLst>
          </p:cNvPr>
          <p:cNvSpPr txBox="1"/>
          <p:nvPr/>
        </p:nvSpPr>
        <p:spPr>
          <a:xfrm>
            <a:off x="207460" y="3283947"/>
            <a:ext cx="1149674" cy="523220"/>
          </a:xfrm>
          <a:prstGeom prst="rect">
            <a:avLst/>
          </a:prstGeom>
          <a:noFill/>
        </p:spPr>
        <p:txBody>
          <a:bodyPr wrap="none" rtlCol="0">
            <a:spAutoFit/>
          </a:bodyPr>
          <a:lstStyle/>
          <a:p>
            <a:r>
              <a:rPr lang="ja-JP" altLang="en-US" sz="1400" dirty="0">
                <a:latin typeface="BIZ UDPゴシック" panose="020B0400000000000000" pitchFamily="50" charset="-128"/>
                <a:ea typeface="BIZ UDPゴシック" panose="020B0400000000000000" pitchFamily="50" charset="-128"/>
              </a:rPr>
              <a:t>マネジメント</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課題</a:t>
            </a:r>
            <a:r>
              <a:rPr lang="en-US" altLang="ja-JP" sz="1400" b="1" dirty="0">
                <a:solidFill>
                  <a:srgbClr val="0000FF"/>
                </a:solidFill>
                <a:latin typeface="BIZ UDPゴシック" panose="020B0400000000000000" pitchFamily="50" charset="-128"/>
                <a:ea typeface="BIZ UDPゴシック" panose="020B0400000000000000" pitchFamily="50" charset="-128"/>
              </a:rPr>
              <a:t>WHAT</a:t>
            </a:r>
            <a:endParaRPr lang="ja-JP" altLang="en-US" sz="1400" b="1" dirty="0">
              <a:solidFill>
                <a:srgbClr val="0000FF"/>
              </a:solidFill>
              <a:latin typeface="BIZ UDPゴシック" panose="020B0400000000000000" pitchFamily="50" charset="-128"/>
              <a:ea typeface="BIZ UDPゴシック" panose="020B0400000000000000" pitchFamily="50" charset="-128"/>
            </a:endParaRPr>
          </a:p>
        </p:txBody>
      </p:sp>
      <p:sp>
        <p:nvSpPr>
          <p:cNvPr id="17" name="テキスト ボックス 16">
            <a:extLst>
              <a:ext uri="{FF2B5EF4-FFF2-40B4-BE49-F238E27FC236}">
                <a16:creationId xmlns:a16="http://schemas.microsoft.com/office/drawing/2014/main" id="{AE98F3B2-B2D2-4EA6-AA6A-0277767F1726}"/>
              </a:ext>
            </a:extLst>
          </p:cNvPr>
          <p:cNvSpPr txBox="1"/>
          <p:nvPr/>
        </p:nvSpPr>
        <p:spPr>
          <a:xfrm>
            <a:off x="190083" y="3921471"/>
            <a:ext cx="1391728" cy="307777"/>
          </a:xfrm>
          <a:prstGeom prst="rect">
            <a:avLst/>
          </a:prstGeom>
          <a:noFill/>
        </p:spPr>
        <p:txBody>
          <a:bodyPr wrap="none" rtlCol="0">
            <a:spAutoFit/>
          </a:bodyPr>
          <a:lstStyle/>
          <a:p>
            <a:r>
              <a:rPr lang="ja-JP" altLang="en-US" sz="1400" dirty="0">
                <a:latin typeface="BIZ UDPゴシック" panose="020B0400000000000000" pitchFamily="50" charset="-128"/>
                <a:ea typeface="BIZ UDPゴシック" panose="020B0400000000000000" pitchFamily="50" charset="-128"/>
              </a:rPr>
              <a:t>実現課題</a:t>
            </a:r>
            <a:r>
              <a:rPr lang="en-US" altLang="ja-JP" sz="1400" b="1" dirty="0">
                <a:solidFill>
                  <a:srgbClr val="0000FF"/>
                </a:solidFill>
                <a:latin typeface="BIZ UDPゴシック" panose="020B0400000000000000" pitchFamily="50" charset="-128"/>
                <a:ea typeface="BIZ UDPゴシック" panose="020B0400000000000000" pitchFamily="50" charset="-128"/>
              </a:rPr>
              <a:t>HOW</a:t>
            </a:r>
          </a:p>
        </p:txBody>
      </p:sp>
      <p:sp>
        <p:nvSpPr>
          <p:cNvPr id="21" name="左中かっこ 20">
            <a:extLst>
              <a:ext uri="{FF2B5EF4-FFF2-40B4-BE49-F238E27FC236}">
                <a16:creationId xmlns:a16="http://schemas.microsoft.com/office/drawing/2014/main" id="{E4A94FF6-4654-4861-87E6-3AE2F8BE0820}"/>
              </a:ext>
            </a:extLst>
          </p:cNvPr>
          <p:cNvSpPr/>
          <p:nvPr/>
        </p:nvSpPr>
        <p:spPr>
          <a:xfrm>
            <a:off x="1458432" y="3885162"/>
            <a:ext cx="273085" cy="1290520"/>
          </a:xfrm>
          <a:prstGeom prst="leftBrace">
            <a:avLst>
              <a:gd name="adj1" fmla="val 8333"/>
              <a:gd name="adj2" fmla="val 12666"/>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2000">
              <a:latin typeface="BIZ UDPゴシック" panose="020B0400000000000000" pitchFamily="50" charset="-128"/>
              <a:ea typeface="BIZ UDPゴシック" panose="020B0400000000000000" pitchFamily="50" charset="-128"/>
            </a:endParaRPr>
          </a:p>
        </p:txBody>
      </p:sp>
      <p:sp>
        <p:nvSpPr>
          <p:cNvPr id="22" name="左中かっこ 21">
            <a:extLst>
              <a:ext uri="{FF2B5EF4-FFF2-40B4-BE49-F238E27FC236}">
                <a16:creationId xmlns:a16="http://schemas.microsoft.com/office/drawing/2014/main" id="{1AC6FCA1-B6DA-46E1-9D39-9E273C0F49FC}"/>
              </a:ext>
            </a:extLst>
          </p:cNvPr>
          <p:cNvSpPr/>
          <p:nvPr/>
        </p:nvSpPr>
        <p:spPr>
          <a:xfrm>
            <a:off x="1450634" y="2960897"/>
            <a:ext cx="283269" cy="542406"/>
          </a:xfrm>
          <a:prstGeom prst="leftBrace">
            <a:avLst>
              <a:gd name="adj1" fmla="val 8333"/>
              <a:gd name="adj2" fmla="val 8600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2000">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193AE1FC-2C13-4225-BC19-1D8F854AE3F1}"/>
              </a:ext>
            </a:extLst>
          </p:cNvPr>
          <p:cNvSpPr txBox="1"/>
          <p:nvPr/>
        </p:nvSpPr>
        <p:spPr>
          <a:xfrm>
            <a:off x="2515095" y="5690535"/>
            <a:ext cx="5755102" cy="400110"/>
          </a:xfrm>
          <a:prstGeom prst="rect">
            <a:avLst/>
          </a:pr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wrap="none" rtlCol="0">
            <a:spAutoFit/>
          </a:bodyPr>
          <a:lstStyle/>
          <a:p>
            <a:r>
              <a:rPr lang="en-US" altLang="ja-JP" sz="2000" b="1" dirty="0">
                <a:latin typeface="BIZ UDPゴシック" panose="020B0400000000000000" pitchFamily="50" charset="-128"/>
                <a:ea typeface="BIZ UDPゴシック" panose="020B0400000000000000" pitchFamily="50" charset="-128"/>
              </a:rPr>
              <a:t>※</a:t>
            </a:r>
            <a:r>
              <a:rPr lang="ja-JP" altLang="en-US" sz="2000" b="1" dirty="0">
                <a:latin typeface="BIZ UDPゴシック" panose="020B0400000000000000" pitchFamily="50" charset="-128"/>
                <a:ea typeface="BIZ UDPゴシック" panose="020B0400000000000000" pitchFamily="50" charset="-128"/>
              </a:rPr>
              <a:t>ＨＯＷは強み・競争優位の構築・有利な土俵で！</a:t>
            </a:r>
            <a:endParaRPr lang="en-US" altLang="ja-JP" sz="2000" b="1" dirty="0">
              <a:latin typeface="BIZ UDPゴシック" panose="020B0400000000000000" pitchFamily="50" charset="-128"/>
              <a:ea typeface="BIZ UDPゴシック" panose="020B0400000000000000" pitchFamily="50" charset="-128"/>
            </a:endParaRPr>
          </a:p>
        </p:txBody>
      </p:sp>
      <p:sp>
        <p:nvSpPr>
          <p:cNvPr id="23" name="タイトル 2">
            <a:extLst>
              <a:ext uri="{FF2B5EF4-FFF2-40B4-BE49-F238E27FC236}">
                <a16:creationId xmlns:a16="http://schemas.microsoft.com/office/drawing/2014/main" id="{339BB536-0F11-4841-8B98-CCAB2744DB5A}"/>
              </a:ext>
            </a:extLst>
          </p:cNvPr>
          <p:cNvSpPr>
            <a:spLocks noGrp="1"/>
          </p:cNvSpPr>
          <p:nvPr>
            <p:ph type="title"/>
          </p:nvPr>
        </p:nvSpPr>
        <p:spPr>
          <a:xfrm>
            <a:off x="934946" y="212228"/>
            <a:ext cx="8915400" cy="747310"/>
          </a:xfrm>
        </p:spPr>
        <p:txBody>
          <a:bodyPr>
            <a:noAutofit/>
          </a:bodyPr>
          <a:lstStyle/>
          <a:p>
            <a:r>
              <a:rPr kumimoji="1" lang="en-US" altLang="ja-JP" sz="2000" dirty="0">
                <a:solidFill>
                  <a:srgbClr val="FF0000"/>
                </a:solidFill>
                <a:latin typeface="BIZ UDPゴシック" panose="020B0400000000000000" pitchFamily="50" charset="-128"/>
                <a:ea typeface="BIZ UDPゴシック" panose="020B0400000000000000" pitchFamily="50" charset="-128"/>
              </a:rPr>
              <a:t>※</a:t>
            </a:r>
            <a:r>
              <a:rPr lang="ja-JP" altLang="en-US" sz="2000" dirty="0">
                <a:solidFill>
                  <a:srgbClr val="FF0000"/>
                </a:solidFill>
                <a:latin typeface="BIZ UDPゴシック" panose="020B0400000000000000" pitchFamily="50" charset="-128"/>
                <a:ea typeface="BIZ UDPゴシック" panose="020B0400000000000000" pitchFamily="50" charset="-128"/>
              </a:rPr>
              <a:t>経営課題から流れる「誰も</a:t>
            </a:r>
            <a:r>
              <a:rPr lang="en-US" altLang="ja-JP" sz="2000" dirty="0">
                <a:solidFill>
                  <a:srgbClr val="FF0000"/>
                </a:solidFill>
                <a:latin typeface="BIZ UDPゴシック" panose="020B0400000000000000" pitchFamily="50" charset="-128"/>
                <a:ea typeface="BIZ UDPゴシック" panose="020B0400000000000000" pitchFamily="50" charset="-128"/>
              </a:rPr>
              <a:t>NO</a:t>
            </a:r>
            <a:r>
              <a:rPr lang="ja-JP" altLang="en-US" sz="2000" dirty="0">
                <a:solidFill>
                  <a:srgbClr val="FF0000"/>
                </a:solidFill>
                <a:latin typeface="BIZ UDPゴシック" panose="020B0400000000000000" pitchFamily="50" charset="-128"/>
                <a:ea typeface="BIZ UDPゴシック" panose="020B0400000000000000" pitchFamily="50" charset="-128"/>
              </a:rPr>
              <a:t>が言えない」提案！</a:t>
            </a:r>
            <a:endParaRPr kumimoji="1" lang="ja-JP" altLang="en-US" sz="2000" dirty="0">
              <a:solidFill>
                <a:srgbClr val="FF0000"/>
              </a:solidFill>
              <a:latin typeface="BIZ UDPゴシック" panose="020B0400000000000000" pitchFamily="50" charset="-128"/>
              <a:ea typeface="BIZ UDPゴシック" panose="020B0400000000000000" pitchFamily="50" charset="-128"/>
            </a:endParaRPr>
          </a:p>
        </p:txBody>
      </p:sp>
      <p:sp>
        <p:nvSpPr>
          <p:cNvPr id="25" name="矢印: 下 24">
            <a:extLst>
              <a:ext uri="{FF2B5EF4-FFF2-40B4-BE49-F238E27FC236}">
                <a16:creationId xmlns:a16="http://schemas.microsoft.com/office/drawing/2014/main" id="{B590765F-3A50-499B-9CEF-DA3D3615443C}"/>
              </a:ext>
            </a:extLst>
          </p:cNvPr>
          <p:cNvSpPr/>
          <p:nvPr/>
        </p:nvSpPr>
        <p:spPr>
          <a:xfrm>
            <a:off x="5285145" y="1611509"/>
            <a:ext cx="260491" cy="3360027"/>
          </a:xfrm>
          <a:prstGeom prst="downArrow">
            <a:avLst/>
          </a:prstGeom>
          <a:solidFill>
            <a:srgbClr val="005EB8">
              <a:alpha val="50196"/>
            </a:srgbClr>
          </a:solid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latin typeface="BIZ UDPゴシック" panose="020B0400000000000000" pitchFamily="50" charset="-128"/>
              <a:ea typeface="BIZ UDPゴシック" panose="020B0400000000000000" pitchFamily="50" charset="-128"/>
            </a:endParaRPr>
          </a:p>
        </p:txBody>
      </p:sp>
      <p:sp>
        <p:nvSpPr>
          <p:cNvPr id="26" name="左中かっこ 25">
            <a:extLst>
              <a:ext uri="{FF2B5EF4-FFF2-40B4-BE49-F238E27FC236}">
                <a16:creationId xmlns:a16="http://schemas.microsoft.com/office/drawing/2014/main" id="{06B8716B-21CA-4362-B506-70B28A4E0032}"/>
              </a:ext>
            </a:extLst>
          </p:cNvPr>
          <p:cNvSpPr/>
          <p:nvPr/>
        </p:nvSpPr>
        <p:spPr>
          <a:xfrm>
            <a:off x="938985" y="2370877"/>
            <a:ext cx="822172" cy="957044"/>
          </a:xfrm>
          <a:prstGeom prst="leftBrace">
            <a:avLst>
              <a:gd name="adj1" fmla="val 8333"/>
              <a:gd name="adj2" fmla="val 49178"/>
            </a:avLst>
          </a:prstGeom>
        </p:spPr>
        <p:style>
          <a:lnRef idx="2">
            <a:schemeClr val="accent6"/>
          </a:lnRef>
          <a:fillRef idx="0">
            <a:schemeClr val="accent6"/>
          </a:fillRef>
          <a:effectRef idx="1">
            <a:schemeClr val="accent6"/>
          </a:effectRef>
          <a:fontRef idx="minor">
            <a:schemeClr val="tx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27" name="テキスト ボックス 26">
            <a:extLst>
              <a:ext uri="{FF2B5EF4-FFF2-40B4-BE49-F238E27FC236}">
                <a16:creationId xmlns:a16="http://schemas.microsoft.com/office/drawing/2014/main" id="{A49C4BC3-3EBC-4E5A-86DD-E31BB6CC0D4D}"/>
              </a:ext>
            </a:extLst>
          </p:cNvPr>
          <p:cNvSpPr txBox="1"/>
          <p:nvPr/>
        </p:nvSpPr>
        <p:spPr>
          <a:xfrm>
            <a:off x="78477" y="2529514"/>
            <a:ext cx="1018318" cy="584775"/>
          </a:xfrm>
          <a:prstGeom prst="rect">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各提案の</a:t>
            </a:r>
            <a:r>
              <a:rPr kumimoji="1" lang="en-US" altLang="ja-JP" sz="1600" dirty="0">
                <a:latin typeface="BIZ UDPゴシック" panose="020B0400000000000000" pitchFamily="50" charset="-128"/>
                <a:ea typeface="BIZ UDPゴシック" panose="020B0400000000000000" pitchFamily="50" charset="-128"/>
              </a:rPr>
              <a:t>1</a:t>
            </a:r>
            <a:r>
              <a:rPr kumimoji="1" lang="ja-JP" altLang="en-US" sz="1600" dirty="0">
                <a:latin typeface="BIZ UDPゴシック" panose="020B0400000000000000" pitchFamily="50" charset="-128"/>
                <a:ea typeface="BIZ UDPゴシック" panose="020B0400000000000000" pitchFamily="50" charset="-128"/>
              </a:rPr>
              <a:t>枚目</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29" name="テキスト ボックス 28">
            <a:extLst>
              <a:ext uri="{FF2B5EF4-FFF2-40B4-BE49-F238E27FC236}">
                <a16:creationId xmlns:a16="http://schemas.microsoft.com/office/drawing/2014/main" id="{1966C287-7ECA-41FA-9087-343687D7C59F}"/>
              </a:ext>
            </a:extLst>
          </p:cNvPr>
          <p:cNvSpPr txBox="1"/>
          <p:nvPr/>
        </p:nvSpPr>
        <p:spPr>
          <a:xfrm>
            <a:off x="55106" y="4256974"/>
            <a:ext cx="1571264" cy="584775"/>
          </a:xfrm>
          <a:prstGeom prst="rect">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wrap="none" rtlCol="0">
            <a:spAutoFit/>
          </a:bodyPr>
          <a:lstStyle/>
          <a:p>
            <a:r>
              <a:rPr kumimoji="1" lang="ja-JP" altLang="en-US" sz="1600" dirty="0">
                <a:latin typeface="BIZ UDPゴシック" panose="020B0400000000000000" pitchFamily="50" charset="-128"/>
                <a:ea typeface="BIZ UDPゴシック" panose="020B0400000000000000" pitchFamily="50" charset="-128"/>
              </a:rPr>
              <a:t>各提案の</a:t>
            </a:r>
            <a:r>
              <a:rPr lang="ja-JP" altLang="en-US" sz="1600" dirty="0">
                <a:latin typeface="BIZ UDPゴシック" panose="020B0400000000000000" pitchFamily="50" charset="-128"/>
                <a:ea typeface="BIZ UDPゴシック" panose="020B0400000000000000" pitchFamily="50" charset="-128"/>
              </a:rPr>
              <a:t>２</a:t>
            </a:r>
            <a:r>
              <a:rPr kumimoji="1" lang="ja-JP" altLang="en-US" sz="1600" dirty="0">
                <a:latin typeface="BIZ UDPゴシック" panose="020B0400000000000000" pitchFamily="50" charset="-128"/>
                <a:ea typeface="BIZ UDPゴシック" panose="020B0400000000000000" pitchFamily="50" charset="-128"/>
              </a:rPr>
              <a:t>枚目</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メリット・効果</a:t>
            </a:r>
          </a:p>
        </p:txBody>
      </p:sp>
      <p:sp>
        <p:nvSpPr>
          <p:cNvPr id="30" name="テキスト ボックス 29">
            <a:extLst>
              <a:ext uri="{FF2B5EF4-FFF2-40B4-BE49-F238E27FC236}">
                <a16:creationId xmlns:a16="http://schemas.microsoft.com/office/drawing/2014/main" id="{917E1C8C-70BB-4EB4-BDA9-154051190165}"/>
              </a:ext>
            </a:extLst>
          </p:cNvPr>
          <p:cNvSpPr txBox="1"/>
          <p:nvPr/>
        </p:nvSpPr>
        <p:spPr>
          <a:xfrm>
            <a:off x="71569" y="5107257"/>
            <a:ext cx="1610491" cy="584775"/>
          </a:xfrm>
          <a:prstGeom prst="rect">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各提案の３枚目</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証拠・具体例</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31" name="正方形/長方形 30">
            <a:extLst>
              <a:ext uri="{FF2B5EF4-FFF2-40B4-BE49-F238E27FC236}">
                <a16:creationId xmlns:a16="http://schemas.microsoft.com/office/drawing/2014/main" id="{6D0DE1D0-CECA-4CB2-95D7-35B857DBCD2D}"/>
              </a:ext>
            </a:extLst>
          </p:cNvPr>
          <p:cNvSpPr/>
          <p:nvPr/>
        </p:nvSpPr>
        <p:spPr>
          <a:xfrm>
            <a:off x="1797739" y="3759977"/>
            <a:ext cx="2388096" cy="862251"/>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BIZ UDPゴシック" panose="020B0400000000000000" pitchFamily="50" charset="-128"/>
                <a:ea typeface="BIZ UDPゴシック" panose="020B0400000000000000" pitchFamily="50" charset="-128"/>
              </a:rPr>
              <a:t>具体的内容①</a:t>
            </a:r>
            <a:endParaRPr lang="en-US" altLang="ja-JP" dirty="0">
              <a:latin typeface="BIZ UDPゴシック" panose="020B0400000000000000" pitchFamily="50" charset="-128"/>
              <a:ea typeface="BIZ UDPゴシック" panose="020B0400000000000000" pitchFamily="50" charset="-128"/>
            </a:endParaRPr>
          </a:p>
          <a:p>
            <a:pPr algn="ctr"/>
            <a:r>
              <a:rPr lang="ja-JP" altLang="en-US" dirty="0">
                <a:latin typeface="BIZ UDPゴシック" panose="020B0400000000000000" pitchFamily="50" charset="-128"/>
                <a:ea typeface="BIZ UDPゴシック" panose="020B0400000000000000" pitchFamily="50" charset="-128"/>
              </a:rPr>
              <a:t>どのようすれば</a:t>
            </a:r>
            <a:endParaRPr lang="en-US" altLang="ja-JP" dirty="0">
              <a:latin typeface="BIZ UDPゴシック" panose="020B0400000000000000" pitchFamily="50" charset="-128"/>
              <a:ea typeface="BIZ UDPゴシック" panose="020B0400000000000000" pitchFamily="50" charset="-128"/>
            </a:endParaRPr>
          </a:p>
          <a:p>
            <a:pPr algn="ctr"/>
            <a:r>
              <a:rPr lang="ja-JP" altLang="en-US" dirty="0">
                <a:latin typeface="BIZ UDPゴシック" panose="020B0400000000000000" pitchFamily="50" charset="-128"/>
                <a:ea typeface="BIZ UDPゴシック" panose="020B0400000000000000" pitchFamily="50" charset="-128"/>
              </a:rPr>
              <a:t>何ができる・メリット</a:t>
            </a:r>
            <a:endParaRPr lang="en-US" altLang="ja-JP" dirty="0">
              <a:latin typeface="BIZ UDPゴシック" panose="020B0400000000000000" pitchFamily="50" charset="-128"/>
              <a:ea typeface="BIZ UDPゴシック" panose="020B0400000000000000" pitchFamily="50" charset="-128"/>
            </a:endParaRPr>
          </a:p>
        </p:txBody>
      </p:sp>
      <p:sp>
        <p:nvSpPr>
          <p:cNvPr id="3" name="矢印: 右カーブ 2">
            <a:extLst>
              <a:ext uri="{FF2B5EF4-FFF2-40B4-BE49-F238E27FC236}">
                <a16:creationId xmlns:a16="http://schemas.microsoft.com/office/drawing/2014/main" id="{A468B528-4846-4CAB-8A10-36E6EF39EC73}"/>
              </a:ext>
            </a:extLst>
          </p:cNvPr>
          <p:cNvSpPr/>
          <p:nvPr/>
        </p:nvSpPr>
        <p:spPr>
          <a:xfrm rot="2096593">
            <a:off x="2847892" y="1056952"/>
            <a:ext cx="655326" cy="4096135"/>
          </a:xfrm>
          <a:prstGeom prst="curvedRightArrow">
            <a:avLst>
              <a:gd name="adj1" fmla="val 25000"/>
              <a:gd name="adj2" fmla="val 50000"/>
              <a:gd name="adj3" fmla="val 43318"/>
            </a:avLst>
          </a:prstGeom>
          <a:solidFill>
            <a:srgbClr val="005EB8">
              <a:alpha val="60000"/>
            </a:srgbClr>
          </a:solid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24" name="矢印: 右カーブ 23">
            <a:extLst>
              <a:ext uri="{FF2B5EF4-FFF2-40B4-BE49-F238E27FC236}">
                <a16:creationId xmlns:a16="http://schemas.microsoft.com/office/drawing/2014/main" id="{9F8E155B-4D78-4653-A1EC-460CD38BDC7E}"/>
              </a:ext>
            </a:extLst>
          </p:cNvPr>
          <p:cNvSpPr/>
          <p:nvPr/>
        </p:nvSpPr>
        <p:spPr>
          <a:xfrm rot="19425901" flipH="1">
            <a:off x="7142792" y="1001432"/>
            <a:ext cx="760120" cy="4226491"/>
          </a:xfrm>
          <a:prstGeom prst="curvedRightArrow">
            <a:avLst>
              <a:gd name="adj1" fmla="val 25000"/>
              <a:gd name="adj2" fmla="val 50000"/>
              <a:gd name="adj3" fmla="val 43318"/>
            </a:avLst>
          </a:prstGeom>
          <a:solidFill>
            <a:srgbClr val="005EB8">
              <a:alpha val="60000"/>
            </a:srgbClr>
          </a:solid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34" name="正方形/長方形 33">
            <a:extLst>
              <a:ext uri="{FF2B5EF4-FFF2-40B4-BE49-F238E27FC236}">
                <a16:creationId xmlns:a16="http://schemas.microsoft.com/office/drawing/2014/main" id="{9F83697D-E018-463D-8A19-78A26FAEDEA3}"/>
              </a:ext>
            </a:extLst>
          </p:cNvPr>
          <p:cNvSpPr/>
          <p:nvPr/>
        </p:nvSpPr>
        <p:spPr>
          <a:xfrm>
            <a:off x="1797739" y="4718867"/>
            <a:ext cx="2388096" cy="862251"/>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BIZ UDPゴシック" panose="020B0400000000000000" pitchFamily="50" charset="-128"/>
                <a:ea typeface="BIZ UDPゴシック" panose="020B0400000000000000" pitchFamily="50" charset="-128"/>
              </a:rPr>
              <a:t>エビデンス①</a:t>
            </a:r>
            <a:endParaRPr lang="en-US" altLang="ja-JP" dirty="0">
              <a:latin typeface="BIZ UDPゴシック" panose="020B0400000000000000" pitchFamily="50" charset="-128"/>
              <a:ea typeface="BIZ UDPゴシック" panose="020B0400000000000000" pitchFamily="50" charset="-128"/>
            </a:endParaRPr>
          </a:p>
          <a:p>
            <a:pPr algn="ctr"/>
            <a:r>
              <a:rPr lang="ja-JP" altLang="en-US" dirty="0">
                <a:latin typeface="BIZ UDPゴシック" panose="020B0400000000000000" pitchFamily="50" charset="-128"/>
                <a:ea typeface="BIZ UDPゴシック" panose="020B0400000000000000" pitchFamily="50" charset="-128"/>
              </a:rPr>
              <a:t>具体的には・実例</a:t>
            </a:r>
            <a:endParaRPr lang="en-US" altLang="ja-JP" dirty="0">
              <a:latin typeface="BIZ UDPゴシック" panose="020B0400000000000000" pitchFamily="50" charset="-128"/>
              <a:ea typeface="BIZ UDPゴシック" panose="020B0400000000000000" pitchFamily="50" charset="-128"/>
            </a:endParaRPr>
          </a:p>
        </p:txBody>
      </p:sp>
      <p:sp>
        <p:nvSpPr>
          <p:cNvPr id="35" name="正方形/長方形 34">
            <a:extLst>
              <a:ext uri="{FF2B5EF4-FFF2-40B4-BE49-F238E27FC236}">
                <a16:creationId xmlns:a16="http://schemas.microsoft.com/office/drawing/2014/main" id="{0EEEAC6E-58CF-480C-846E-6A6B5460F5E2}"/>
              </a:ext>
            </a:extLst>
          </p:cNvPr>
          <p:cNvSpPr/>
          <p:nvPr/>
        </p:nvSpPr>
        <p:spPr>
          <a:xfrm>
            <a:off x="4283489" y="3759977"/>
            <a:ext cx="2263806" cy="862251"/>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BIZ UDPゴシック" panose="020B0400000000000000" pitchFamily="50" charset="-128"/>
                <a:ea typeface="BIZ UDPゴシック" panose="020B0400000000000000" pitchFamily="50" charset="-128"/>
              </a:rPr>
              <a:t>具体的内容②</a:t>
            </a:r>
            <a:endParaRPr lang="en-US" altLang="ja-JP" dirty="0">
              <a:latin typeface="BIZ UDPゴシック" panose="020B0400000000000000" pitchFamily="50" charset="-128"/>
              <a:ea typeface="BIZ UDPゴシック" panose="020B0400000000000000" pitchFamily="50" charset="-128"/>
            </a:endParaRPr>
          </a:p>
          <a:p>
            <a:pPr algn="ctr"/>
            <a:r>
              <a:rPr lang="ja-JP" altLang="en-US" dirty="0">
                <a:latin typeface="BIZ UDPゴシック" panose="020B0400000000000000" pitchFamily="50" charset="-128"/>
                <a:ea typeface="BIZ UDPゴシック" panose="020B0400000000000000" pitchFamily="50" charset="-128"/>
              </a:rPr>
              <a:t>どのようすれば</a:t>
            </a:r>
            <a:endParaRPr lang="en-US" altLang="ja-JP" dirty="0">
              <a:latin typeface="BIZ UDPゴシック" panose="020B0400000000000000" pitchFamily="50" charset="-128"/>
              <a:ea typeface="BIZ UDPゴシック" panose="020B0400000000000000" pitchFamily="50" charset="-128"/>
            </a:endParaRPr>
          </a:p>
          <a:p>
            <a:pPr algn="ctr"/>
            <a:r>
              <a:rPr lang="ja-JP" altLang="en-US" dirty="0">
                <a:latin typeface="BIZ UDPゴシック" panose="020B0400000000000000" pitchFamily="50" charset="-128"/>
                <a:ea typeface="BIZ UDPゴシック" panose="020B0400000000000000" pitchFamily="50" charset="-128"/>
              </a:rPr>
              <a:t>何ができる・メリット</a:t>
            </a:r>
            <a:endParaRPr lang="en-US" altLang="ja-JP" dirty="0">
              <a:latin typeface="BIZ UDPゴシック" panose="020B0400000000000000" pitchFamily="50" charset="-128"/>
              <a:ea typeface="BIZ UDPゴシック" panose="020B0400000000000000" pitchFamily="50" charset="-128"/>
            </a:endParaRPr>
          </a:p>
        </p:txBody>
      </p:sp>
      <p:sp>
        <p:nvSpPr>
          <p:cNvPr id="36" name="正方形/長方形 35">
            <a:extLst>
              <a:ext uri="{FF2B5EF4-FFF2-40B4-BE49-F238E27FC236}">
                <a16:creationId xmlns:a16="http://schemas.microsoft.com/office/drawing/2014/main" id="{4D1D8D5C-F150-4B21-8517-EAB0192A4F50}"/>
              </a:ext>
            </a:extLst>
          </p:cNvPr>
          <p:cNvSpPr/>
          <p:nvPr/>
        </p:nvSpPr>
        <p:spPr>
          <a:xfrm>
            <a:off x="4283489" y="4718867"/>
            <a:ext cx="2263806" cy="862251"/>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BIZ UDPゴシック" panose="020B0400000000000000" pitchFamily="50" charset="-128"/>
                <a:ea typeface="BIZ UDPゴシック" panose="020B0400000000000000" pitchFamily="50" charset="-128"/>
              </a:rPr>
              <a:t>エビデンス②</a:t>
            </a:r>
            <a:endParaRPr lang="en-US" altLang="ja-JP" dirty="0">
              <a:latin typeface="BIZ UDPゴシック" panose="020B0400000000000000" pitchFamily="50" charset="-128"/>
              <a:ea typeface="BIZ UDPゴシック" panose="020B0400000000000000" pitchFamily="50" charset="-128"/>
            </a:endParaRPr>
          </a:p>
          <a:p>
            <a:pPr algn="ctr"/>
            <a:r>
              <a:rPr lang="ja-JP" altLang="en-US" dirty="0">
                <a:latin typeface="BIZ UDPゴシック" panose="020B0400000000000000" pitchFamily="50" charset="-128"/>
                <a:ea typeface="BIZ UDPゴシック" panose="020B0400000000000000" pitchFamily="50" charset="-128"/>
              </a:rPr>
              <a:t>具体的には・実例</a:t>
            </a:r>
            <a:endParaRPr lang="en-US" altLang="ja-JP" dirty="0">
              <a:latin typeface="BIZ UDPゴシック" panose="020B0400000000000000" pitchFamily="50" charset="-128"/>
              <a:ea typeface="BIZ UDPゴシック" panose="020B0400000000000000" pitchFamily="50" charset="-128"/>
            </a:endParaRPr>
          </a:p>
        </p:txBody>
      </p:sp>
      <p:sp>
        <p:nvSpPr>
          <p:cNvPr id="37" name="正方形/長方形 36">
            <a:extLst>
              <a:ext uri="{FF2B5EF4-FFF2-40B4-BE49-F238E27FC236}">
                <a16:creationId xmlns:a16="http://schemas.microsoft.com/office/drawing/2014/main" id="{909742EE-5C81-46D4-8B64-AE79883002F0}"/>
              </a:ext>
            </a:extLst>
          </p:cNvPr>
          <p:cNvSpPr/>
          <p:nvPr/>
        </p:nvSpPr>
        <p:spPr>
          <a:xfrm>
            <a:off x="6633801" y="3772755"/>
            <a:ext cx="2381484" cy="862251"/>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BIZ UDPゴシック" panose="020B0400000000000000" pitchFamily="50" charset="-128"/>
                <a:ea typeface="BIZ UDPゴシック" panose="020B0400000000000000" pitchFamily="50" charset="-128"/>
              </a:rPr>
              <a:t>具体的内容③</a:t>
            </a:r>
            <a:endParaRPr lang="en-US" altLang="ja-JP" dirty="0">
              <a:latin typeface="BIZ UDPゴシック" panose="020B0400000000000000" pitchFamily="50" charset="-128"/>
              <a:ea typeface="BIZ UDPゴシック" panose="020B0400000000000000" pitchFamily="50" charset="-128"/>
            </a:endParaRPr>
          </a:p>
          <a:p>
            <a:pPr algn="ctr"/>
            <a:r>
              <a:rPr lang="ja-JP" altLang="en-US" dirty="0">
                <a:latin typeface="BIZ UDPゴシック" panose="020B0400000000000000" pitchFamily="50" charset="-128"/>
                <a:ea typeface="BIZ UDPゴシック" panose="020B0400000000000000" pitchFamily="50" charset="-128"/>
              </a:rPr>
              <a:t>どのようすれば</a:t>
            </a:r>
            <a:endParaRPr lang="en-US" altLang="ja-JP" dirty="0">
              <a:latin typeface="BIZ UDPゴシック" panose="020B0400000000000000" pitchFamily="50" charset="-128"/>
              <a:ea typeface="BIZ UDPゴシック" panose="020B0400000000000000" pitchFamily="50" charset="-128"/>
            </a:endParaRPr>
          </a:p>
          <a:p>
            <a:pPr algn="ctr"/>
            <a:r>
              <a:rPr lang="ja-JP" altLang="en-US" dirty="0">
                <a:latin typeface="BIZ UDPゴシック" panose="020B0400000000000000" pitchFamily="50" charset="-128"/>
                <a:ea typeface="BIZ UDPゴシック" panose="020B0400000000000000" pitchFamily="50" charset="-128"/>
              </a:rPr>
              <a:t>何ができる・メリット</a:t>
            </a:r>
            <a:endParaRPr lang="en-US" altLang="ja-JP" dirty="0">
              <a:latin typeface="BIZ UDPゴシック" panose="020B0400000000000000" pitchFamily="50" charset="-128"/>
              <a:ea typeface="BIZ UDPゴシック" panose="020B0400000000000000" pitchFamily="50" charset="-128"/>
            </a:endParaRPr>
          </a:p>
        </p:txBody>
      </p:sp>
      <p:sp>
        <p:nvSpPr>
          <p:cNvPr id="38" name="正方形/長方形 37">
            <a:extLst>
              <a:ext uri="{FF2B5EF4-FFF2-40B4-BE49-F238E27FC236}">
                <a16:creationId xmlns:a16="http://schemas.microsoft.com/office/drawing/2014/main" id="{11DEDEAA-5F0D-44CB-8DBD-5D827FBBBE52}"/>
              </a:ext>
            </a:extLst>
          </p:cNvPr>
          <p:cNvSpPr/>
          <p:nvPr/>
        </p:nvSpPr>
        <p:spPr>
          <a:xfrm>
            <a:off x="6633801" y="4731645"/>
            <a:ext cx="2381484" cy="862251"/>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BIZ UDPゴシック" panose="020B0400000000000000" pitchFamily="50" charset="-128"/>
                <a:ea typeface="BIZ UDPゴシック" panose="020B0400000000000000" pitchFamily="50" charset="-128"/>
              </a:rPr>
              <a:t>エビデンス③</a:t>
            </a:r>
            <a:endParaRPr lang="en-US" altLang="ja-JP" dirty="0">
              <a:latin typeface="BIZ UDPゴシック" panose="020B0400000000000000" pitchFamily="50" charset="-128"/>
              <a:ea typeface="BIZ UDPゴシック" panose="020B0400000000000000" pitchFamily="50" charset="-128"/>
            </a:endParaRPr>
          </a:p>
          <a:p>
            <a:pPr algn="ctr"/>
            <a:r>
              <a:rPr lang="ja-JP" altLang="en-US" dirty="0">
                <a:latin typeface="BIZ UDPゴシック" panose="020B0400000000000000" pitchFamily="50" charset="-128"/>
                <a:ea typeface="BIZ UDPゴシック" panose="020B0400000000000000" pitchFamily="50" charset="-128"/>
              </a:rPr>
              <a:t>具体的には・実例</a:t>
            </a:r>
            <a:endParaRPr lang="en-US" altLang="ja-JP" dirty="0">
              <a:latin typeface="BIZ UDPゴシック" panose="020B0400000000000000" pitchFamily="50" charset="-128"/>
              <a:ea typeface="BIZ UDPゴシック" panose="020B0400000000000000" pitchFamily="50" charset="-128"/>
            </a:endParaRPr>
          </a:p>
        </p:txBody>
      </p:sp>
      <p:sp>
        <p:nvSpPr>
          <p:cNvPr id="32" name="正方形/長方形 31">
            <a:extLst>
              <a:ext uri="{FF2B5EF4-FFF2-40B4-BE49-F238E27FC236}">
                <a16:creationId xmlns:a16="http://schemas.microsoft.com/office/drawing/2014/main" id="{02A586C1-BAAC-4750-87D4-99482FEBDCB2}"/>
              </a:ext>
            </a:extLst>
          </p:cNvPr>
          <p:cNvSpPr/>
          <p:nvPr/>
        </p:nvSpPr>
        <p:spPr>
          <a:xfrm>
            <a:off x="4283489" y="2888204"/>
            <a:ext cx="2263806" cy="7663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BIZ UDPゴシック" panose="020B0400000000000000" pitchFamily="50" charset="-128"/>
                <a:ea typeface="BIZ UDPゴシック" panose="020B0400000000000000" pitchFamily="50" charset="-128"/>
              </a:rPr>
              <a:t>提案②</a:t>
            </a:r>
            <a:endParaRPr lang="en-US" altLang="ja-JP" dirty="0">
              <a:latin typeface="BIZ UDPゴシック" panose="020B0400000000000000" pitchFamily="50" charset="-128"/>
              <a:ea typeface="BIZ UDPゴシック" panose="020B0400000000000000" pitchFamily="50" charset="-128"/>
            </a:endParaRPr>
          </a:p>
          <a:p>
            <a:pPr algn="ctr"/>
            <a:r>
              <a:rPr lang="ja-JP" altLang="en-US" dirty="0">
                <a:latin typeface="BIZ UDPゴシック" panose="020B0400000000000000" pitchFamily="50" charset="-128"/>
                <a:ea typeface="BIZ UDPゴシック" panose="020B0400000000000000" pitchFamily="50" charset="-128"/>
              </a:rPr>
              <a:t>〇〇〇〇の実現</a:t>
            </a:r>
            <a:endParaRPr lang="en-US" altLang="ja-JP" dirty="0">
              <a:latin typeface="BIZ UDPゴシック" panose="020B0400000000000000" pitchFamily="50" charset="-128"/>
              <a:ea typeface="BIZ UDPゴシック" panose="020B0400000000000000" pitchFamily="50" charset="-128"/>
            </a:endParaRPr>
          </a:p>
        </p:txBody>
      </p:sp>
      <p:sp>
        <p:nvSpPr>
          <p:cNvPr id="33" name="正方形/長方形 32">
            <a:extLst>
              <a:ext uri="{FF2B5EF4-FFF2-40B4-BE49-F238E27FC236}">
                <a16:creationId xmlns:a16="http://schemas.microsoft.com/office/drawing/2014/main" id="{85F03DA9-B9F8-4D05-8302-6A74A8AF3A8F}"/>
              </a:ext>
            </a:extLst>
          </p:cNvPr>
          <p:cNvSpPr/>
          <p:nvPr/>
        </p:nvSpPr>
        <p:spPr>
          <a:xfrm>
            <a:off x="6633801" y="2874466"/>
            <a:ext cx="2381484" cy="7663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BIZ UDPゴシック" panose="020B0400000000000000" pitchFamily="50" charset="-128"/>
                <a:ea typeface="BIZ UDPゴシック" panose="020B0400000000000000" pitchFamily="50" charset="-128"/>
              </a:rPr>
              <a:t>提案③</a:t>
            </a:r>
            <a:endParaRPr lang="en-US" altLang="ja-JP" dirty="0">
              <a:latin typeface="BIZ UDPゴシック" panose="020B0400000000000000" pitchFamily="50" charset="-128"/>
              <a:ea typeface="BIZ UDPゴシック" panose="020B0400000000000000" pitchFamily="50" charset="-128"/>
            </a:endParaRPr>
          </a:p>
          <a:p>
            <a:pPr algn="ctr"/>
            <a:r>
              <a:rPr lang="ja-JP" altLang="en-US" dirty="0">
                <a:latin typeface="BIZ UDPゴシック" panose="020B0400000000000000" pitchFamily="50" charset="-128"/>
                <a:ea typeface="BIZ UDPゴシック" panose="020B0400000000000000" pitchFamily="50" charset="-128"/>
              </a:rPr>
              <a:t>〇〇〇〇の実現</a:t>
            </a:r>
            <a:endParaRPr lang="en-US" altLang="ja-JP" dirty="0">
              <a:latin typeface="BIZ UDPゴシック" panose="020B0400000000000000" pitchFamily="50" charset="-128"/>
              <a:ea typeface="BIZ UDPゴシック" panose="020B0400000000000000" pitchFamily="50" charset="-128"/>
            </a:endParaRPr>
          </a:p>
        </p:txBody>
      </p:sp>
      <p:sp>
        <p:nvSpPr>
          <p:cNvPr id="6" name="スライド番号プレースホルダー 5">
            <a:extLst>
              <a:ext uri="{FF2B5EF4-FFF2-40B4-BE49-F238E27FC236}">
                <a16:creationId xmlns:a16="http://schemas.microsoft.com/office/drawing/2014/main" id="{C648F905-523A-AA02-DA0F-FEBF64684B29}"/>
              </a:ext>
            </a:extLst>
          </p:cNvPr>
          <p:cNvSpPr>
            <a:spLocks noGrp="1"/>
          </p:cNvSpPr>
          <p:nvPr>
            <p:ph type="sldNum" sz="quarter" idx="12"/>
          </p:nvPr>
        </p:nvSpPr>
        <p:spPr/>
        <p:txBody>
          <a:bodyPr/>
          <a:lstStyle/>
          <a:p>
            <a:fld id="{532EED41-674A-47A1-9D0E-025CA5A707CB}" type="slidenum">
              <a:rPr kumimoji="1" lang="ja-JP" altLang="en-US" smtClean="0"/>
              <a:t>3</a:t>
            </a:fld>
            <a:endParaRPr kumimoji="1" lang="ja-JP" altLang="en-US"/>
          </a:p>
        </p:txBody>
      </p:sp>
    </p:spTree>
    <p:extLst>
      <p:ext uri="{BB962C8B-B14F-4D97-AF65-F5344CB8AC3E}">
        <p14:creationId xmlns:p14="http://schemas.microsoft.com/office/powerpoint/2010/main" val="890047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009315F4-FC82-493D-8A83-2719556B1D4A}"/>
              </a:ext>
            </a:extLst>
          </p:cNvPr>
          <p:cNvSpPr>
            <a:spLocks noGrp="1"/>
          </p:cNvSpPr>
          <p:nvPr>
            <p:ph idx="1"/>
          </p:nvPr>
        </p:nvSpPr>
        <p:spPr>
          <a:xfrm>
            <a:off x="457200" y="1690688"/>
            <a:ext cx="8229600" cy="4665723"/>
          </a:xfrm>
        </p:spPr>
        <p:txBody>
          <a:bodyPr/>
          <a:lstStyle/>
          <a:p>
            <a:r>
              <a:rPr lang="ja-JP" altLang="en-US" sz="2400" dirty="0">
                <a:latin typeface="BIZ UDPゴシック" panose="020B0400000000000000" pitchFamily="50" charset="-128"/>
                <a:ea typeface="BIZ UDPゴシック" panose="020B0400000000000000" pitchFamily="50" charset="-128"/>
              </a:rPr>
              <a:t>平素は＊＊をご愛顧いただきまして大変ありがとうございます。</a:t>
            </a:r>
          </a:p>
          <a:p>
            <a:r>
              <a:rPr lang="ja-JP" altLang="en-US" sz="2400" dirty="0">
                <a:latin typeface="BIZ UDPゴシック" panose="020B0400000000000000" pitchFamily="50" charset="-128"/>
                <a:ea typeface="BIZ UDPゴシック" panose="020B0400000000000000" pitchFamily="50" charset="-128"/>
              </a:rPr>
              <a:t>本書は貴社＊＊＊＊につきまして＊＊＊＊のご提案をまとめました。</a:t>
            </a:r>
          </a:p>
          <a:p>
            <a:r>
              <a:rPr lang="ja-JP" altLang="en-US" sz="2400" dirty="0">
                <a:latin typeface="BIZ UDPゴシック" panose="020B0400000000000000" pitchFamily="50" charset="-128"/>
                <a:ea typeface="BIZ UDPゴシック" panose="020B0400000000000000" pitchFamily="50" charset="-128"/>
              </a:rPr>
              <a:t>これら＊＊が＊＊＊＊に取り組まれている○○○○様の＊＊＊＊の実現にお役にたてるものと確信しております。</a:t>
            </a:r>
            <a:endParaRPr lang="en-US" altLang="ja-JP" sz="2400" dirty="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なにとぞご検討いただきご採用いただけますようよろしくお願いします。</a:t>
            </a:r>
          </a:p>
          <a:p>
            <a:endParaRPr kumimoji="1" lang="ja-JP" altLang="en-US" sz="2400" dirty="0">
              <a:latin typeface="BIZ UDPゴシック" panose="020B0400000000000000" pitchFamily="50" charset="-128"/>
              <a:ea typeface="BIZ UDPゴシック" panose="020B0400000000000000" pitchFamily="50" charset="-128"/>
            </a:endParaRPr>
          </a:p>
        </p:txBody>
      </p:sp>
      <p:sp>
        <p:nvSpPr>
          <p:cNvPr id="3" name="タイトル 2">
            <a:extLst>
              <a:ext uri="{FF2B5EF4-FFF2-40B4-BE49-F238E27FC236}">
                <a16:creationId xmlns:a16="http://schemas.microsoft.com/office/drawing/2014/main" id="{8521F6D8-7784-4E44-A763-84987DA82D56}"/>
              </a:ext>
            </a:extLst>
          </p:cNvPr>
          <p:cNvSpPr>
            <a:spLocks noGrp="1"/>
          </p:cNvSpPr>
          <p:nvPr>
            <p:ph type="title"/>
          </p:nvPr>
        </p:nvSpPr>
        <p:spPr/>
        <p:txBody>
          <a:bodyPr>
            <a:normAutofit/>
          </a:bodyPr>
          <a:lstStyle/>
          <a:p>
            <a:r>
              <a:rPr kumimoji="1" lang="ja-JP" altLang="en-US" sz="4000" dirty="0">
                <a:latin typeface="BIZ UDPゴシック" panose="020B0400000000000000" pitchFamily="50" charset="-128"/>
                <a:ea typeface="BIZ UDPゴシック" panose="020B0400000000000000" pitchFamily="50" charset="-128"/>
              </a:rPr>
              <a:t>はじめに</a:t>
            </a:r>
          </a:p>
        </p:txBody>
      </p:sp>
      <p:sp>
        <p:nvSpPr>
          <p:cNvPr id="4" name="スライド番号プレースホルダー 3">
            <a:extLst>
              <a:ext uri="{FF2B5EF4-FFF2-40B4-BE49-F238E27FC236}">
                <a16:creationId xmlns:a16="http://schemas.microsoft.com/office/drawing/2014/main" id="{CF80CC3C-B8D3-1D4E-F987-D3215F9B7316}"/>
              </a:ext>
            </a:extLst>
          </p:cNvPr>
          <p:cNvSpPr>
            <a:spLocks noGrp="1"/>
          </p:cNvSpPr>
          <p:nvPr>
            <p:ph type="sldNum" sz="quarter" idx="12"/>
          </p:nvPr>
        </p:nvSpPr>
        <p:spPr/>
        <p:txBody>
          <a:bodyPr/>
          <a:lstStyle/>
          <a:p>
            <a:fld id="{532EED41-674A-47A1-9D0E-025CA5A707CB}" type="slidenum">
              <a:rPr kumimoji="1" lang="ja-JP" altLang="en-US" smtClean="0"/>
              <a:t>4</a:t>
            </a:fld>
            <a:endParaRPr kumimoji="1" lang="ja-JP" altLang="en-US"/>
          </a:p>
        </p:txBody>
      </p:sp>
    </p:spTree>
    <p:extLst>
      <p:ext uri="{BB962C8B-B14F-4D97-AF65-F5344CB8AC3E}">
        <p14:creationId xmlns:p14="http://schemas.microsoft.com/office/powerpoint/2010/main" val="336380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5BAACDE-7543-4722-8B84-5A27069EB53C}"/>
              </a:ext>
            </a:extLst>
          </p:cNvPr>
          <p:cNvSpPr>
            <a:spLocks noGrp="1"/>
          </p:cNvSpPr>
          <p:nvPr>
            <p:ph type="title"/>
          </p:nvPr>
        </p:nvSpPr>
        <p:spPr/>
        <p:txBody>
          <a:bodyPr>
            <a:normAutofit/>
          </a:bodyPr>
          <a:lstStyle/>
          <a:p>
            <a:r>
              <a:rPr kumimoji="1" lang="ja-JP" altLang="en-US" sz="4000" dirty="0">
                <a:latin typeface="BIZ UDPゴシック" panose="020B0400000000000000" pitchFamily="50" charset="-128"/>
                <a:ea typeface="BIZ UDPゴシック" panose="020B0400000000000000" pitchFamily="50" charset="-128"/>
              </a:rPr>
              <a:t>お客様を取り巻く環境変化</a:t>
            </a:r>
          </a:p>
        </p:txBody>
      </p:sp>
      <p:sp>
        <p:nvSpPr>
          <p:cNvPr id="4" name="テキスト ボックス 3">
            <a:extLst>
              <a:ext uri="{FF2B5EF4-FFF2-40B4-BE49-F238E27FC236}">
                <a16:creationId xmlns:a16="http://schemas.microsoft.com/office/drawing/2014/main" id="{42B24F00-6FF3-4413-AC39-14B7F416611C}"/>
              </a:ext>
            </a:extLst>
          </p:cNvPr>
          <p:cNvSpPr txBox="1"/>
          <p:nvPr/>
        </p:nvSpPr>
        <p:spPr>
          <a:xfrm>
            <a:off x="1126252" y="3031798"/>
            <a:ext cx="6599884" cy="2308324"/>
          </a:xfrm>
          <a:prstGeom prst="rect">
            <a:avLst/>
          </a:prstGeom>
          <a:solidFill>
            <a:schemeClr val="tx1">
              <a:lumMod val="50000"/>
              <a:lumOff val="50000"/>
              <a:alpha val="50000"/>
            </a:schemeClr>
          </a:solidFill>
          <a:ln>
            <a:noFill/>
          </a:ln>
        </p:spPr>
        <p:style>
          <a:lnRef idx="0">
            <a:scrgbClr r="0" g="0" b="0"/>
          </a:lnRef>
          <a:fillRef idx="0">
            <a:scrgbClr r="0" g="0" b="0"/>
          </a:fillRef>
          <a:effectRef idx="0">
            <a:scrgbClr r="0" g="0" b="0"/>
          </a:effectRef>
          <a:fontRef idx="minor">
            <a:schemeClr val="lt1"/>
          </a:fontRef>
        </p:style>
        <p:txBody>
          <a:bodyPr wrap="none" rtlCol="0">
            <a:spAutoFit/>
          </a:bodyPr>
          <a:lstStyle/>
          <a:p>
            <a:r>
              <a:rPr kumimoji="1" lang="en-US" altLang="ja-JP" sz="2400" dirty="0">
                <a:solidFill>
                  <a:srgbClr val="FF0000"/>
                </a:solidFill>
                <a:latin typeface="BIZ UDPゴシック" panose="020B0400000000000000" pitchFamily="50" charset="-128"/>
                <a:ea typeface="BIZ UDPゴシック" panose="020B0400000000000000" pitchFamily="50" charset="-128"/>
              </a:rPr>
              <a:t>WHY NOW</a:t>
            </a:r>
            <a:r>
              <a:rPr kumimoji="1" lang="ja-JP" altLang="en-US" sz="2400" dirty="0">
                <a:solidFill>
                  <a:srgbClr val="0000FF"/>
                </a:solidFill>
                <a:latin typeface="BIZ UDPゴシック" panose="020B0400000000000000" pitchFamily="50" charset="-128"/>
                <a:ea typeface="BIZ UDPゴシック" panose="020B0400000000000000" pitchFamily="50" charset="-128"/>
              </a:rPr>
              <a:t>でＹＥＳをとる</a:t>
            </a:r>
            <a:endParaRPr lang="en-US" altLang="ja-JP" sz="2400" dirty="0">
              <a:latin typeface="BIZ UDPゴシック" panose="020B0400000000000000" pitchFamily="50" charset="-128"/>
              <a:ea typeface="BIZ UDPゴシック" panose="020B0400000000000000" pitchFamily="50" charset="-128"/>
            </a:endParaRPr>
          </a:p>
          <a:p>
            <a:r>
              <a:rPr lang="ja-JP" altLang="en-US" sz="2400" dirty="0">
                <a:solidFill>
                  <a:srgbClr val="0000FF"/>
                </a:solidFill>
                <a:latin typeface="BIZ UDPゴシック" panose="020B0400000000000000" pitchFamily="50" charset="-128"/>
                <a:ea typeface="BIZ UDPゴシック" panose="020B0400000000000000" pitchFamily="50" charset="-128"/>
              </a:rPr>
              <a:t>お客様が直面されている外部環境</a:t>
            </a:r>
            <a:endParaRPr lang="en-US" altLang="ja-JP" sz="2400" dirty="0">
              <a:solidFill>
                <a:srgbClr val="0000FF"/>
              </a:solidFill>
              <a:latin typeface="BIZ UDPゴシック" panose="020B0400000000000000" pitchFamily="50" charset="-128"/>
              <a:ea typeface="BIZ UDPゴシック" panose="020B0400000000000000" pitchFamily="50" charset="-128"/>
            </a:endParaRPr>
          </a:p>
          <a:p>
            <a:endParaRPr lang="en-US" altLang="ja-JP" sz="2400" dirty="0">
              <a:solidFill>
                <a:srgbClr val="0000FF"/>
              </a:solidFill>
              <a:latin typeface="BIZ UDPゴシック" panose="020B0400000000000000" pitchFamily="50" charset="-128"/>
              <a:ea typeface="BIZ UDPゴシック" panose="020B0400000000000000" pitchFamily="50" charset="-128"/>
            </a:endParaRPr>
          </a:p>
          <a:p>
            <a:r>
              <a:rPr lang="en-US" altLang="ja-JP" sz="2400" dirty="0">
                <a:solidFill>
                  <a:srgbClr val="FF0000"/>
                </a:solidFill>
                <a:latin typeface="BIZ UDPゴシック" panose="020B0400000000000000" pitchFamily="50" charset="-128"/>
                <a:ea typeface="BIZ UDPゴシック" panose="020B0400000000000000" pitchFamily="50" charset="-128"/>
              </a:rPr>
              <a:t>WHY ME</a:t>
            </a:r>
            <a:r>
              <a:rPr lang="ja-JP" altLang="en-US" sz="2400" dirty="0">
                <a:solidFill>
                  <a:srgbClr val="0000FF"/>
                </a:solidFill>
                <a:latin typeface="BIZ UDPゴシック" panose="020B0400000000000000" pitchFamily="50" charset="-128"/>
                <a:ea typeface="BIZ UDPゴシック" panose="020B0400000000000000" pitchFamily="50" charset="-128"/>
              </a:rPr>
              <a:t>でＹＥＳをとる</a:t>
            </a:r>
            <a:endParaRPr lang="en-US" altLang="ja-JP" sz="2400" dirty="0">
              <a:solidFill>
                <a:srgbClr val="0000FF"/>
              </a:solidFill>
              <a:latin typeface="BIZ UDPゴシック" panose="020B0400000000000000" pitchFamily="50" charset="-128"/>
              <a:ea typeface="BIZ UDPゴシック" panose="020B0400000000000000" pitchFamily="50" charset="-128"/>
            </a:endParaRPr>
          </a:p>
          <a:p>
            <a:r>
              <a:rPr lang="ja-JP" altLang="en-US" sz="2400" dirty="0">
                <a:solidFill>
                  <a:srgbClr val="0000FF"/>
                </a:solidFill>
                <a:latin typeface="BIZ UDPゴシック" panose="020B0400000000000000" pitchFamily="50" charset="-128"/>
                <a:ea typeface="BIZ UDPゴシック" panose="020B0400000000000000" pitchFamily="50" charset="-128"/>
              </a:rPr>
              <a:t>そんな中、わが社はこのように取り組んでいます</a:t>
            </a:r>
            <a:br>
              <a:rPr lang="en-US" altLang="ja-JP" sz="2400" dirty="0">
                <a:solidFill>
                  <a:srgbClr val="0000FF"/>
                </a:solidFill>
                <a:latin typeface="BIZ UDPゴシック" panose="020B0400000000000000" pitchFamily="50" charset="-128"/>
                <a:ea typeface="BIZ UDPゴシック" panose="020B0400000000000000" pitchFamily="50" charset="-128"/>
              </a:rPr>
            </a:br>
            <a:r>
              <a:rPr lang="ja-JP" altLang="en-US" sz="2400" dirty="0">
                <a:solidFill>
                  <a:srgbClr val="0000FF"/>
                </a:solidFill>
                <a:latin typeface="BIZ UDPゴシック" panose="020B0400000000000000" pitchFamily="50" charset="-128"/>
                <a:ea typeface="BIZ UDPゴシック" panose="020B0400000000000000" pitchFamily="50" charset="-128"/>
              </a:rPr>
              <a:t>（御社が買うべきは私たちからです）</a:t>
            </a:r>
            <a:endParaRPr lang="en-US" altLang="ja-JP" sz="2400" dirty="0">
              <a:solidFill>
                <a:srgbClr val="0000FF"/>
              </a:solidFill>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A81CDD3F-6288-94CB-90B7-49CC3605C93C}"/>
              </a:ext>
            </a:extLst>
          </p:cNvPr>
          <p:cNvSpPr txBox="1"/>
          <p:nvPr/>
        </p:nvSpPr>
        <p:spPr>
          <a:xfrm>
            <a:off x="757125" y="1517878"/>
            <a:ext cx="5019323" cy="954107"/>
          </a:xfrm>
          <a:prstGeom prst="rect">
            <a:avLst/>
          </a:prstGeom>
          <a:noFill/>
        </p:spPr>
        <p:txBody>
          <a:bodyPr wrap="none" rtlCol="0">
            <a:spAutoFit/>
          </a:bodyPr>
          <a:lstStyle/>
          <a:p>
            <a:r>
              <a:rPr lang="ja-JP" altLang="en-US" sz="2800" dirty="0">
                <a:solidFill>
                  <a:srgbClr val="FF0000"/>
                </a:solidFill>
                <a:latin typeface="BIZ UDPゴシック" panose="020B0400000000000000" pitchFamily="50" charset="-128"/>
                <a:ea typeface="BIZ UDPゴシック" panose="020B0400000000000000" pitchFamily="50" charset="-128"/>
              </a:rPr>
              <a:t>（</a:t>
            </a:r>
            <a:r>
              <a:rPr lang="en-US" altLang="ja-JP" sz="2800" dirty="0">
                <a:solidFill>
                  <a:srgbClr val="FF0000"/>
                </a:solidFill>
                <a:latin typeface="BIZ UDPゴシック" panose="020B0400000000000000" pitchFamily="50" charset="-128"/>
                <a:ea typeface="BIZ UDPゴシック" panose="020B0400000000000000" pitchFamily="50" charset="-128"/>
              </a:rPr>
              <a:t>※</a:t>
            </a:r>
            <a:r>
              <a:rPr lang="ja-JP" altLang="en-US" sz="2800" dirty="0">
                <a:solidFill>
                  <a:srgbClr val="FF0000"/>
                </a:solidFill>
                <a:latin typeface="BIZ UDPゴシック" panose="020B0400000000000000" pitchFamily="50" charset="-128"/>
                <a:ea typeface="BIZ UDPゴシック" panose="020B0400000000000000" pitchFamily="50" charset="-128"/>
              </a:rPr>
              <a:t>事業環境・お客様のお客様）</a:t>
            </a:r>
            <a:endParaRPr lang="en-US" altLang="ja-JP" sz="2800" dirty="0">
              <a:solidFill>
                <a:srgbClr val="FF0000"/>
              </a:solidFill>
              <a:latin typeface="BIZ UDPゴシック" panose="020B0400000000000000" pitchFamily="50" charset="-128"/>
              <a:ea typeface="BIZ UDPゴシック" panose="020B0400000000000000" pitchFamily="50" charset="-128"/>
            </a:endParaRPr>
          </a:p>
          <a:p>
            <a:r>
              <a:rPr kumimoji="1" lang="ja-JP" altLang="en-US" sz="2800" dirty="0">
                <a:solidFill>
                  <a:srgbClr val="FF0000"/>
                </a:solidFill>
                <a:latin typeface="BIZ UDPゴシック" panose="020B0400000000000000" pitchFamily="50" charset="-128"/>
                <a:ea typeface="BIZ UDPゴシック" panose="020B0400000000000000" pitchFamily="50" charset="-128"/>
              </a:rPr>
              <a:t>（</a:t>
            </a:r>
            <a:r>
              <a:rPr kumimoji="1" lang="en-US" altLang="ja-JP" sz="2800" dirty="0">
                <a:solidFill>
                  <a:srgbClr val="FF0000"/>
                </a:solidFill>
                <a:latin typeface="BIZ UDPゴシック" panose="020B0400000000000000" pitchFamily="50" charset="-128"/>
                <a:ea typeface="BIZ UDPゴシック" panose="020B0400000000000000" pitchFamily="50" charset="-128"/>
              </a:rPr>
              <a:t>※</a:t>
            </a:r>
            <a:r>
              <a:rPr kumimoji="1" lang="ja-JP" altLang="en-US" sz="2800" dirty="0">
                <a:solidFill>
                  <a:srgbClr val="FF0000"/>
                </a:solidFill>
                <a:latin typeface="BIZ UDPゴシック" panose="020B0400000000000000" pitchFamily="50" charset="-128"/>
                <a:ea typeface="BIZ UDPゴシック" panose="020B0400000000000000" pitchFamily="50" charset="-128"/>
              </a:rPr>
              <a:t>自社の取組・強み）</a:t>
            </a:r>
          </a:p>
        </p:txBody>
      </p:sp>
      <p:sp>
        <p:nvSpPr>
          <p:cNvPr id="6" name="スライド番号プレースホルダー 5">
            <a:extLst>
              <a:ext uri="{FF2B5EF4-FFF2-40B4-BE49-F238E27FC236}">
                <a16:creationId xmlns:a16="http://schemas.microsoft.com/office/drawing/2014/main" id="{5ED5770A-78FA-4C85-B117-0E2E0498D12D}"/>
              </a:ext>
            </a:extLst>
          </p:cNvPr>
          <p:cNvSpPr>
            <a:spLocks noGrp="1"/>
          </p:cNvSpPr>
          <p:nvPr>
            <p:ph type="sldNum" sz="quarter" idx="12"/>
          </p:nvPr>
        </p:nvSpPr>
        <p:spPr/>
        <p:txBody>
          <a:bodyPr/>
          <a:lstStyle/>
          <a:p>
            <a:fld id="{532EED41-674A-47A1-9D0E-025CA5A707CB}" type="slidenum">
              <a:rPr kumimoji="1" lang="ja-JP" altLang="en-US" smtClean="0"/>
              <a:t>5</a:t>
            </a:fld>
            <a:endParaRPr kumimoji="1" lang="ja-JP" altLang="en-US"/>
          </a:p>
        </p:txBody>
      </p:sp>
    </p:spTree>
    <p:extLst>
      <p:ext uri="{BB962C8B-B14F-4D97-AF65-F5344CB8AC3E}">
        <p14:creationId xmlns:p14="http://schemas.microsoft.com/office/powerpoint/2010/main" val="2215837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95ED5127-6CAF-4828-9D1C-CEADF9A7264A}"/>
              </a:ext>
            </a:extLst>
          </p:cNvPr>
          <p:cNvSpPr>
            <a:spLocks noGrp="1"/>
          </p:cNvSpPr>
          <p:nvPr>
            <p:ph type="title"/>
          </p:nvPr>
        </p:nvSpPr>
        <p:spPr/>
        <p:txBody>
          <a:bodyPr>
            <a:normAutofit/>
          </a:bodyPr>
          <a:lstStyle/>
          <a:p>
            <a:r>
              <a:rPr kumimoji="1" lang="ja-JP" altLang="en-US" sz="4000" dirty="0">
                <a:latin typeface="BIZ UDPゴシック" panose="020B0400000000000000" pitchFamily="50" charset="-128"/>
                <a:ea typeface="BIZ UDPゴシック" panose="020B0400000000000000" pitchFamily="50" charset="-128"/>
              </a:rPr>
              <a:t>お客様が目指されている姿</a:t>
            </a:r>
          </a:p>
        </p:txBody>
      </p:sp>
      <p:sp>
        <p:nvSpPr>
          <p:cNvPr id="4" name="テキスト ボックス 3">
            <a:extLst>
              <a:ext uri="{FF2B5EF4-FFF2-40B4-BE49-F238E27FC236}">
                <a16:creationId xmlns:a16="http://schemas.microsoft.com/office/drawing/2014/main" id="{D7553204-1B7F-4B44-992F-08B60ED3E0A2}"/>
              </a:ext>
            </a:extLst>
          </p:cNvPr>
          <p:cNvSpPr txBox="1"/>
          <p:nvPr/>
        </p:nvSpPr>
        <p:spPr>
          <a:xfrm>
            <a:off x="757125" y="1517878"/>
            <a:ext cx="3954929" cy="523220"/>
          </a:xfrm>
          <a:prstGeom prst="rect">
            <a:avLst/>
          </a:prstGeom>
          <a:noFill/>
        </p:spPr>
        <p:txBody>
          <a:bodyPr wrap="none" rtlCol="0">
            <a:spAutoFit/>
          </a:bodyPr>
          <a:lstStyle/>
          <a:p>
            <a:r>
              <a:rPr lang="ja-JP" altLang="en-US" sz="2800" dirty="0">
                <a:solidFill>
                  <a:srgbClr val="FF0000"/>
                </a:solidFill>
                <a:latin typeface="BIZ UDPゴシック" panose="020B0400000000000000" pitchFamily="50" charset="-128"/>
                <a:ea typeface="BIZ UDPゴシック" panose="020B0400000000000000" pitchFamily="50" charset="-128"/>
              </a:rPr>
              <a:t>（</a:t>
            </a:r>
            <a:r>
              <a:rPr lang="en-US" altLang="ja-JP" sz="2800" dirty="0">
                <a:solidFill>
                  <a:srgbClr val="FF0000"/>
                </a:solidFill>
                <a:latin typeface="BIZ UDPゴシック" panose="020B0400000000000000" pitchFamily="50" charset="-128"/>
                <a:ea typeface="BIZ UDPゴシック" panose="020B0400000000000000" pitchFamily="50" charset="-128"/>
              </a:rPr>
              <a:t>※</a:t>
            </a:r>
            <a:r>
              <a:rPr lang="ja-JP" altLang="en-US" sz="2800" dirty="0">
                <a:solidFill>
                  <a:srgbClr val="FF0000"/>
                </a:solidFill>
                <a:latin typeface="BIZ UDPゴシック" panose="020B0400000000000000" pitchFamily="50" charset="-128"/>
                <a:ea typeface="BIZ UDPゴシック" panose="020B0400000000000000" pitchFamily="50" charset="-128"/>
              </a:rPr>
              <a:t>経営課題・経営方針）</a:t>
            </a:r>
            <a:endParaRPr kumimoji="1" lang="ja-JP" altLang="en-US" sz="2800" dirty="0">
              <a:solidFill>
                <a:srgbClr val="FF0000"/>
              </a:solidFill>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49ACB048-C0A4-435C-82BA-08939C277FB8}"/>
              </a:ext>
            </a:extLst>
          </p:cNvPr>
          <p:cNvSpPr txBox="1"/>
          <p:nvPr/>
        </p:nvSpPr>
        <p:spPr>
          <a:xfrm>
            <a:off x="1025195" y="2662466"/>
            <a:ext cx="7093609" cy="2677656"/>
          </a:xfrm>
          <a:prstGeom prst="rect">
            <a:avLst/>
          </a:prstGeom>
          <a:solidFill>
            <a:schemeClr val="tx1">
              <a:lumMod val="50000"/>
              <a:lumOff val="50000"/>
              <a:alpha val="50000"/>
            </a:schemeClr>
          </a:solidFill>
          <a:ln>
            <a:noFill/>
          </a:ln>
        </p:spPr>
        <p:style>
          <a:lnRef idx="0">
            <a:scrgbClr r="0" g="0" b="0"/>
          </a:lnRef>
          <a:fillRef idx="0">
            <a:scrgbClr r="0" g="0" b="0"/>
          </a:fillRef>
          <a:effectRef idx="0">
            <a:scrgbClr r="0" g="0" b="0"/>
          </a:effectRef>
          <a:fontRef idx="minor">
            <a:schemeClr val="lt1"/>
          </a:fontRef>
        </p:style>
        <p:txBody>
          <a:bodyPr wrap="none" rtlCol="0">
            <a:spAutoFit/>
          </a:bodyPr>
          <a:lstStyle/>
          <a:p>
            <a:r>
              <a:rPr kumimoji="1" lang="en-US" altLang="ja-JP" sz="2400" dirty="0">
                <a:solidFill>
                  <a:srgbClr val="FF0000"/>
                </a:solidFill>
                <a:latin typeface="BIZ UDPゴシック" panose="020B0400000000000000" pitchFamily="50" charset="-128"/>
                <a:ea typeface="BIZ UDPゴシック" panose="020B0400000000000000" pitchFamily="50" charset="-128"/>
              </a:rPr>
              <a:t>WHY YOU</a:t>
            </a:r>
            <a:r>
              <a:rPr kumimoji="1" lang="ja-JP" altLang="en-US" sz="2400" dirty="0">
                <a:solidFill>
                  <a:srgbClr val="0000FF"/>
                </a:solidFill>
                <a:latin typeface="BIZ UDPゴシック" panose="020B0400000000000000" pitchFamily="50" charset="-128"/>
                <a:ea typeface="BIZ UDPゴシック" panose="020B0400000000000000" pitchFamily="50" charset="-128"/>
              </a:rPr>
              <a:t>でＹＥＳをとる</a:t>
            </a:r>
            <a:endParaRPr kumimoji="1" lang="en-US" altLang="ja-JP" sz="2400" dirty="0">
              <a:solidFill>
                <a:srgbClr val="0000FF"/>
              </a:solidFill>
              <a:latin typeface="BIZ UDPゴシック" panose="020B0400000000000000" pitchFamily="50" charset="-128"/>
              <a:ea typeface="BIZ UDPゴシック" panose="020B0400000000000000" pitchFamily="50" charset="-128"/>
            </a:endParaRPr>
          </a:p>
          <a:p>
            <a:endParaRPr lang="en-US" altLang="ja-JP" sz="2400" dirty="0">
              <a:latin typeface="BIZ UDPゴシック" panose="020B0400000000000000" pitchFamily="50" charset="-128"/>
              <a:ea typeface="BIZ UDPゴシック" panose="020B0400000000000000" pitchFamily="50" charset="-128"/>
            </a:endParaRPr>
          </a:p>
          <a:p>
            <a:r>
              <a:rPr lang="ja-JP" altLang="en-US" sz="2400" dirty="0">
                <a:solidFill>
                  <a:srgbClr val="0000FF"/>
                </a:solidFill>
                <a:latin typeface="BIZ UDPゴシック" panose="020B0400000000000000" pitchFamily="50" charset="-128"/>
                <a:ea typeface="BIZ UDPゴシック" panose="020B0400000000000000" pitchFamily="50" charset="-128"/>
              </a:rPr>
              <a:t>お客様が直面されている独自の環境</a:t>
            </a:r>
            <a:endParaRPr lang="en-US" altLang="ja-JP" sz="2400" dirty="0">
              <a:solidFill>
                <a:srgbClr val="0000FF"/>
              </a:solidFill>
              <a:latin typeface="BIZ UDPゴシック" panose="020B0400000000000000" pitchFamily="50" charset="-128"/>
              <a:ea typeface="BIZ UDPゴシック" panose="020B0400000000000000" pitchFamily="50" charset="-128"/>
            </a:endParaRPr>
          </a:p>
          <a:p>
            <a:r>
              <a:rPr lang="ja-JP" altLang="en-US" sz="2400" dirty="0">
                <a:solidFill>
                  <a:srgbClr val="0000FF"/>
                </a:solidFill>
                <a:latin typeface="BIZ UDPゴシック" panose="020B0400000000000000" pitchFamily="50" charset="-128"/>
                <a:ea typeface="BIZ UDPゴシック" panose="020B0400000000000000" pitchFamily="50" charset="-128"/>
              </a:rPr>
              <a:t>＊＊戦略・エリア戦略・成長戦略・新規顧客など</a:t>
            </a:r>
            <a:endParaRPr lang="en-US" altLang="ja-JP" sz="2400" dirty="0">
              <a:solidFill>
                <a:srgbClr val="0000FF"/>
              </a:solidFill>
              <a:latin typeface="BIZ UDPゴシック" panose="020B0400000000000000" pitchFamily="50" charset="-128"/>
              <a:ea typeface="BIZ UDPゴシック" panose="020B0400000000000000" pitchFamily="50" charset="-128"/>
            </a:endParaRPr>
          </a:p>
          <a:p>
            <a:endParaRPr lang="en-US" altLang="ja-JP" sz="2400" dirty="0">
              <a:solidFill>
                <a:srgbClr val="0000FF"/>
              </a:solidFill>
              <a:latin typeface="BIZ UDPゴシック" panose="020B0400000000000000" pitchFamily="50" charset="-128"/>
              <a:ea typeface="BIZ UDPゴシック" panose="020B0400000000000000" pitchFamily="50" charset="-128"/>
            </a:endParaRPr>
          </a:p>
          <a:p>
            <a:r>
              <a:rPr lang="ja-JP" altLang="en-US" sz="2400" dirty="0">
                <a:solidFill>
                  <a:srgbClr val="0000FF"/>
                </a:solidFill>
                <a:latin typeface="BIZ UDPゴシック" panose="020B0400000000000000" pitchFamily="50" charset="-128"/>
                <a:ea typeface="BIZ UDPゴシック" panose="020B0400000000000000" pitchFamily="50" charset="-128"/>
              </a:rPr>
              <a:t>お客様の目指されている姿を明らかにして合意する</a:t>
            </a:r>
            <a:br>
              <a:rPr lang="en-US" altLang="ja-JP" sz="2400" dirty="0">
                <a:solidFill>
                  <a:srgbClr val="0000FF"/>
                </a:solidFill>
                <a:latin typeface="BIZ UDPゴシック" panose="020B0400000000000000" pitchFamily="50" charset="-128"/>
                <a:ea typeface="BIZ UDPゴシック" panose="020B0400000000000000" pitchFamily="50" charset="-128"/>
              </a:rPr>
            </a:br>
            <a:r>
              <a:rPr lang="en-US" altLang="ja-JP" sz="2400" dirty="0">
                <a:solidFill>
                  <a:srgbClr val="0000FF"/>
                </a:solidFill>
                <a:latin typeface="BIZ UDPゴシック" panose="020B0400000000000000" pitchFamily="50" charset="-128"/>
                <a:ea typeface="BIZ UDPゴシック" panose="020B0400000000000000" pitchFamily="50" charset="-128"/>
              </a:rPr>
              <a:t>※</a:t>
            </a:r>
            <a:r>
              <a:rPr lang="ja-JP" altLang="en-US" sz="2400" dirty="0">
                <a:solidFill>
                  <a:srgbClr val="0000FF"/>
                </a:solidFill>
                <a:latin typeface="BIZ UDPゴシック" panose="020B0400000000000000" pitchFamily="50" charset="-128"/>
                <a:ea typeface="BIZ UDPゴシック" panose="020B0400000000000000" pitchFamily="50" charset="-128"/>
              </a:rPr>
              <a:t>経営課題・経営方針</a:t>
            </a:r>
            <a:endParaRPr lang="en-US" altLang="ja-JP" sz="2400" dirty="0">
              <a:solidFill>
                <a:srgbClr val="0000FF"/>
              </a:solidFill>
              <a:latin typeface="BIZ UDPゴシック" panose="020B0400000000000000" pitchFamily="50" charset="-128"/>
              <a:ea typeface="BIZ UDPゴシック" panose="020B0400000000000000" pitchFamily="50" charset="-128"/>
            </a:endParaRPr>
          </a:p>
        </p:txBody>
      </p:sp>
      <p:sp>
        <p:nvSpPr>
          <p:cNvPr id="5" name="スライド番号プレースホルダー 4">
            <a:extLst>
              <a:ext uri="{FF2B5EF4-FFF2-40B4-BE49-F238E27FC236}">
                <a16:creationId xmlns:a16="http://schemas.microsoft.com/office/drawing/2014/main" id="{BB77FE76-DA78-D61C-19EF-424271FEDDB9}"/>
              </a:ext>
            </a:extLst>
          </p:cNvPr>
          <p:cNvSpPr>
            <a:spLocks noGrp="1"/>
          </p:cNvSpPr>
          <p:nvPr>
            <p:ph type="sldNum" sz="quarter" idx="12"/>
          </p:nvPr>
        </p:nvSpPr>
        <p:spPr/>
        <p:txBody>
          <a:bodyPr/>
          <a:lstStyle/>
          <a:p>
            <a:fld id="{532EED41-674A-47A1-9D0E-025CA5A707CB}" type="slidenum">
              <a:rPr kumimoji="1" lang="ja-JP" altLang="en-US" smtClean="0"/>
              <a:t>6</a:t>
            </a:fld>
            <a:endParaRPr kumimoji="1" lang="ja-JP" altLang="en-US"/>
          </a:p>
        </p:txBody>
      </p:sp>
    </p:spTree>
    <p:extLst>
      <p:ext uri="{BB962C8B-B14F-4D97-AF65-F5344CB8AC3E}">
        <p14:creationId xmlns:p14="http://schemas.microsoft.com/office/powerpoint/2010/main" val="2314636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6CB664C3-2579-4F35-9405-7BBD25A7B9BD}"/>
              </a:ext>
            </a:extLst>
          </p:cNvPr>
          <p:cNvSpPr>
            <a:spLocks noGrp="1"/>
          </p:cNvSpPr>
          <p:nvPr>
            <p:ph idx="1"/>
          </p:nvPr>
        </p:nvSpPr>
        <p:spPr>
          <a:xfrm>
            <a:off x="628650" y="2535839"/>
            <a:ext cx="7886700" cy="2781885"/>
          </a:xfrm>
        </p:spPr>
        <p:txBody>
          <a:bodyPr/>
          <a:lstStyle/>
          <a:p>
            <a:pPr marL="0" indent="0">
              <a:buNone/>
            </a:pPr>
            <a:r>
              <a:rPr kumimoji="1" lang="ja-JP" altLang="en-US" sz="2400" dirty="0">
                <a:latin typeface="BIZ UDPゴシック" panose="020B0400000000000000" pitchFamily="50" charset="-128"/>
                <a:ea typeface="BIZ UDPゴシック" panose="020B0400000000000000" pitchFamily="50" charset="-128"/>
              </a:rPr>
              <a:t>１．○○○○の実現</a:t>
            </a:r>
            <a:endParaRPr kumimoji="1" lang="en-US" altLang="ja-JP" sz="2400" dirty="0">
              <a:latin typeface="BIZ UDPゴシック" panose="020B0400000000000000" pitchFamily="50" charset="-128"/>
              <a:ea typeface="BIZ UDPゴシック" panose="020B0400000000000000" pitchFamily="50" charset="-128"/>
            </a:endParaRPr>
          </a:p>
          <a:p>
            <a:pPr marL="0" indent="0">
              <a:buNone/>
            </a:pPr>
            <a:endParaRPr lang="en-US" altLang="ja-JP" sz="2400" dirty="0">
              <a:latin typeface="BIZ UDPゴシック" panose="020B0400000000000000" pitchFamily="50" charset="-128"/>
              <a:ea typeface="BIZ UDPゴシック" panose="020B0400000000000000" pitchFamily="50" charset="-128"/>
            </a:endParaRPr>
          </a:p>
          <a:p>
            <a:pPr marL="0" indent="0">
              <a:buNone/>
            </a:pPr>
            <a:r>
              <a:rPr kumimoji="1" lang="ja-JP" altLang="en-US" sz="2400" dirty="0">
                <a:latin typeface="BIZ UDPゴシック" panose="020B0400000000000000" pitchFamily="50" charset="-128"/>
                <a:ea typeface="BIZ UDPゴシック" panose="020B0400000000000000" pitchFamily="50" charset="-128"/>
              </a:rPr>
              <a:t>２．○○○○の実現</a:t>
            </a:r>
            <a:endParaRPr kumimoji="1" lang="en-US" altLang="ja-JP" sz="2400" dirty="0">
              <a:latin typeface="BIZ UDPゴシック" panose="020B0400000000000000" pitchFamily="50" charset="-128"/>
              <a:ea typeface="BIZ UDPゴシック" panose="020B0400000000000000" pitchFamily="50" charset="-128"/>
            </a:endParaRPr>
          </a:p>
          <a:p>
            <a:pPr marL="0" indent="0">
              <a:buNone/>
            </a:pPr>
            <a:endParaRPr lang="en-US" altLang="ja-JP" sz="2400" dirty="0">
              <a:latin typeface="BIZ UDPゴシック" panose="020B0400000000000000" pitchFamily="50" charset="-128"/>
              <a:ea typeface="BIZ UDPゴシック" panose="020B0400000000000000" pitchFamily="50" charset="-128"/>
            </a:endParaRPr>
          </a:p>
          <a:p>
            <a:pPr marL="0" indent="0">
              <a:buNone/>
            </a:pPr>
            <a:r>
              <a:rPr kumimoji="1" lang="ja-JP" altLang="en-US" sz="2400" dirty="0">
                <a:latin typeface="BIZ UDPゴシック" panose="020B0400000000000000" pitchFamily="50" charset="-128"/>
                <a:ea typeface="BIZ UDPゴシック" panose="020B0400000000000000" pitchFamily="50" charset="-128"/>
              </a:rPr>
              <a:t>３．○○○○の実現</a:t>
            </a:r>
          </a:p>
        </p:txBody>
      </p:sp>
      <p:sp>
        <p:nvSpPr>
          <p:cNvPr id="3" name="タイトル 2">
            <a:extLst>
              <a:ext uri="{FF2B5EF4-FFF2-40B4-BE49-F238E27FC236}">
                <a16:creationId xmlns:a16="http://schemas.microsoft.com/office/drawing/2014/main" id="{3CF2C451-B891-4D3E-95F6-333BFF605D61}"/>
              </a:ext>
            </a:extLst>
          </p:cNvPr>
          <p:cNvSpPr>
            <a:spLocks noGrp="1"/>
          </p:cNvSpPr>
          <p:nvPr>
            <p:ph type="title"/>
          </p:nvPr>
        </p:nvSpPr>
        <p:spPr/>
        <p:txBody>
          <a:bodyPr>
            <a:normAutofit/>
          </a:bodyPr>
          <a:lstStyle/>
          <a:p>
            <a:r>
              <a:rPr kumimoji="1" lang="ja-JP" altLang="en-US" sz="4000" dirty="0">
                <a:latin typeface="BIZ UDPゴシック" panose="020B0400000000000000" pitchFamily="50" charset="-128"/>
                <a:ea typeface="BIZ UDPゴシック" panose="020B0400000000000000" pitchFamily="50" charset="-128"/>
              </a:rPr>
              <a:t>ご提案　</a:t>
            </a:r>
          </a:p>
        </p:txBody>
      </p:sp>
      <p:sp>
        <p:nvSpPr>
          <p:cNvPr id="4" name="テキスト ボックス 3">
            <a:extLst>
              <a:ext uri="{FF2B5EF4-FFF2-40B4-BE49-F238E27FC236}">
                <a16:creationId xmlns:a16="http://schemas.microsoft.com/office/drawing/2014/main" id="{99747476-E4E3-4A7A-92BC-0931AB9693D4}"/>
              </a:ext>
            </a:extLst>
          </p:cNvPr>
          <p:cNvSpPr txBox="1"/>
          <p:nvPr/>
        </p:nvSpPr>
        <p:spPr>
          <a:xfrm>
            <a:off x="461637" y="1319061"/>
            <a:ext cx="7095609" cy="830997"/>
          </a:xfrm>
          <a:prstGeom prst="rect">
            <a:avLst/>
          </a:prstGeom>
          <a:noFill/>
        </p:spPr>
        <p:txBody>
          <a:bodyPr wrap="square" rtlCol="0">
            <a:spAutoFit/>
          </a:bodyPr>
          <a:lstStyle/>
          <a:p>
            <a:r>
              <a:rPr lang="ja-JP" altLang="en-US" sz="2400" dirty="0">
                <a:solidFill>
                  <a:srgbClr val="FF0000"/>
                </a:solidFill>
                <a:latin typeface="BIZ UDPゴシック" panose="020B0400000000000000" pitchFamily="50" charset="-128"/>
                <a:ea typeface="BIZ UDPゴシック" panose="020B0400000000000000" pitchFamily="50" charset="-128"/>
              </a:rPr>
              <a:t>（</a:t>
            </a:r>
            <a:r>
              <a:rPr lang="en-US" altLang="ja-JP" sz="2400" dirty="0">
                <a:solidFill>
                  <a:srgbClr val="FF0000"/>
                </a:solidFill>
                <a:latin typeface="BIZ UDPゴシック" panose="020B0400000000000000" pitchFamily="50" charset="-128"/>
                <a:ea typeface="BIZ UDPゴシック" panose="020B0400000000000000" pitchFamily="50" charset="-128"/>
              </a:rPr>
              <a:t>※</a:t>
            </a:r>
            <a:r>
              <a:rPr lang="ja-JP" altLang="en-US" sz="2400" dirty="0">
                <a:solidFill>
                  <a:srgbClr val="FF0000"/>
                </a:solidFill>
                <a:latin typeface="BIZ UDPゴシック" panose="020B0400000000000000" pitchFamily="50" charset="-128"/>
                <a:ea typeface="BIZ UDPゴシック" panose="020B0400000000000000" pitchFamily="50" charset="-128"/>
              </a:rPr>
              <a:t>経営課題を解決するためのマネジメント課題）</a:t>
            </a:r>
            <a:endParaRPr lang="en-US" altLang="ja-JP" sz="2400" dirty="0">
              <a:solidFill>
                <a:srgbClr val="FF0000"/>
              </a:solidFill>
              <a:latin typeface="BIZ UDPゴシック" panose="020B0400000000000000" pitchFamily="50" charset="-128"/>
              <a:ea typeface="BIZ UDPゴシック" panose="020B0400000000000000" pitchFamily="50" charset="-128"/>
            </a:endParaRPr>
          </a:p>
          <a:p>
            <a:r>
              <a:rPr kumimoji="1" lang="ja-JP" altLang="en-US" sz="2400" dirty="0">
                <a:solidFill>
                  <a:srgbClr val="FF0000"/>
                </a:solidFill>
                <a:latin typeface="BIZ UDPゴシック" panose="020B0400000000000000" pitchFamily="50" charset="-128"/>
                <a:ea typeface="BIZ UDPゴシック" panose="020B0400000000000000" pitchFamily="50" charset="-128"/>
              </a:rPr>
              <a:t>（ＷＨＹを解決するためのＷＨＡＴの実現提案）</a:t>
            </a:r>
          </a:p>
        </p:txBody>
      </p:sp>
      <p:sp>
        <p:nvSpPr>
          <p:cNvPr id="5" name="スライド番号プレースホルダー 4">
            <a:extLst>
              <a:ext uri="{FF2B5EF4-FFF2-40B4-BE49-F238E27FC236}">
                <a16:creationId xmlns:a16="http://schemas.microsoft.com/office/drawing/2014/main" id="{7317288A-23E6-4B74-14A9-C868D74D90A9}"/>
              </a:ext>
            </a:extLst>
          </p:cNvPr>
          <p:cNvSpPr>
            <a:spLocks noGrp="1"/>
          </p:cNvSpPr>
          <p:nvPr>
            <p:ph type="sldNum" sz="quarter" idx="12"/>
          </p:nvPr>
        </p:nvSpPr>
        <p:spPr/>
        <p:txBody>
          <a:bodyPr/>
          <a:lstStyle/>
          <a:p>
            <a:fld id="{532EED41-674A-47A1-9D0E-025CA5A707CB}" type="slidenum">
              <a:rPr kumimoji="1" lang="ja-JP" altLang="en-US" smtClean="0"/>
              <a:t>7</a:t>
            </a:fld>
            <a:endParaRPr kumimoji="1" lang="ja-JP" altLang="en-US"/>
          </a:p>
        </p:txBody>
      </p:sp>
    </p:spTree>
    <p:extLst>
      <p:ext uri="{BB962C8B-B14F-4D97-AF65-F5344CB8AC3E}">
        <p14:creationId xmlns:p14="http://schemas.microsoft.com/office/powerpoint/2010/main" val="4195999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6CB664C3-2579-4F35-9405-7BBD25A7B9BD}"/>
              </a:ext>
            </a:extLst>
          </p:cNvPr>
          <p:cNvSpPr>
            <a:spLocks noGrp="1"/>
          </p:cNvSpPr>
          <p:nvPr>
            <p:ph idx="1"/>
          </p:nvPr>
        </p:nvSpPr>
        <p:spPr>
          <a:xfrm>
            <a:off x="628650" y="2535839"/>
            <a:ext cx="7886700" cy="2781885"/>
          </a:xfrm>
        </p:spPr>
        <p:txBody>
          <a:bodyPr/>
          <a:lstStyle/>
          <a:p>
            <a:pPr marL="0" indent="0">
              <a:buNone/>
            </a:pPr>
            <a:r>
              <a:rPr kumimoji="1" lang="ja-JP" altLang="en-US" sz="2400" dirty="0">
                <a:latin typeface="BIZ UDPゴシック" panose="020B0400000000000000" pitchFamily="50" charset="-128"/>
                <a:ea typeface="BIZ UDPゴシック" panose="020B0400000000000000" pitchFamily="50" charset="-128"/>
              </a:rPr>
              <a:t>１．○○○○の実現</a:t>
            </a:r>
            <a:endParaRPr kumimoji="1" lang="en-US" altLang="ja-JP" sz="2400" dirty="0">
              <a:latin typeface="BIZ UDPゴシック" panose="020B0400000000000000" pitchFamily="50" charset="-128"/>
              <a:ea typeface="BIZ UDPゴシック" panose="020B0400000000000000" pitchFamily="50" charset="-128"/>
            </a:endParaRPr>
          </a:p>
          <a:p>
            <a:pPr marL="0" indent="0">
              <a:buNone/>
            </a:pPr>
            <a:endParaRPr lang="en-US" altLang="ja-JP" sz="2400" dirty="0">
              <a:latin typeface="BIZ UDPゴシック" panose="020B0400000000000000" pitchFamily="50" charset="-128"/>
              <a:ea typeface="BIZ UDPゴシック" panose="020B0400000000000000" pitchFamily="50" charset="-128"/>
            </a:endParaRPr>
          </a:p>
          <a:p>
            <a:pPr marL="0" indent="0">
              <a:buNone/>
            </a:pPr>
            <a:r>
              <a:rPr kumimoji="1" lang="ja-JP" altLang="en-US" sz="2400" dirty="0">
                <a:solidFill>
                  <a:schemeClr val="bg1">
                    <a:lumMod val="85000"/>
                  </a:schemeClr>
                </a:solidFill>
                <a:latin typeface="BIZ UDPゴシック" panose="020B0400000000000000" pitchFamily="50" charset="-128"/>
                <a:ea typeface="BIZ UDPゴシック" panose="020B0400000000000000" pitchFamily="50" charset="-128"/>
              </a:rPr>
              <a:t>２．○○○○の実現</a:t>
            </a:r>
            <a:endParaRPr kumimoji="1" lang="en-US" altLang="ja-JP" sz="2400" dirty="0">
              <a:solidFill>
                <a:schemeClr val="bg1">
                  <a:lumMod val="85000"/>
                </a:schemeClr>
              </a:solidFill>
              <a:latin typeface="BIZ UDPゴシック" panose="020B0400000000000000" pitchFamily="50" charset="-128"/>
              <a:ea typeface="BIZ UDPゴシック" panose="020B0400000000000000" pitchFamily="50" charset="-128"/>
            </a:endParaRPr>
          </a:p>
          <a:p>
            <a:pPr marL="0" indent="0">
              <a:buNone/>
            </a:pPr>
            <a:endParaRPr lang="en-US" altLang="ja-JP" sz="2400" dirty="0">
              <a:solidFill>
                <a:schemeClr val="bg1">
                  <a:lumMod val="85000"/>
                </a:schemeClr>
              </a:solidFill>
              <a:latin typeface="BIZ UDPゴシック" panose="020B0400000000000000" pitchFamily="50" charset="-128"/>
              <a:ea typeface="BIZ UDPゴシック" panose="020B0400000000000000" pitchFamily="50" charset="-128"/>
            </a:endParaRPr>
          </a:p>
          <a:p>
            <a:pPr marL="0" indent="0">
              <a:buNone/>
            </a:pPr>
            <a:r>
              <a:rPr kumimoji="1" lang="ja-JP" altLang="en-US" sz="2400" dirty="0">
                <a:solidFill>
                  <a:schemeClr val="bg1">
                    <a:lumMod val="85000"/>
                  </a:schemeClr>
                </a:solidFill>
                <a:latin typeface="BIZ UDPゴシック" panose="020B0400000000000000" pitchFamily="50" charset="-128"/>
                <a:ea typeface="BIZ UDPゴシック" panose="020B0400000000000000" pitchFamily="50" charset="-128"/>
              </a:rPr>
              <a:t>３．○○○○の実現</a:t>
            </a:r>
          </a:p>
        </p:txBody>
      </p:sp>
      <p:sp>
        <p:nvSpPr>
          <p:cNvPr id="3" name="タイトル 2">
            <a:extLst>
              <a:ext uri="{FF2B5EF4-FFF2-40B4-BE49-F238E27FC236}">
                <a16:creationId xmlns:a16="http://schemas.microsoft.com/office/drawing/2014/main" id="{3CF2C451-B891-4D3E-95F6-333BFF605D61}"/>
              </a:ext>
            </a:extLst>
          </p:cNvPr>
          <p:cNvSpPr>
            <a:spLocks noGrp="1"/>
          </p:cNvSpPr>
          <p:nvPr>
            <p:ph type="title"/>
          </p:nvPr>
        </p:nvSpPr>
        <p:spPr/>
        <p:txBody>
          <a:bodyPr>
            <a:normAutofit/>
          </a:bodyPr>
          <a:lstStyle/>
          <a:p>
            <a:r>
              <a:rPr kumimoji="1" lang="ja-JP" altLang="en-US" sz="4000" dirty="0">
                <a:latin typeface="BIZ UDPゴシック" panose="020B0400000000000000" pitchFamily="50" charset="-128"/>
                <a:ea typeface="BIZ UDPゴシック" panose="020B0400000000000000" pitchFamily="50" charset="-128"/>
              </a:rPr>
              <a:t>ご提案　</a:t>
            </a:r>
          </a:p>
        </p:txBody>
      </p:sp>
      <p:sp>
        <p:nvSpPr>
          <p:cNvPr id="4" name="テキスト ボックス 3">
            <a:extLst>
              <a:ext uri="{FF2B5EF4-FFF2-40B4-BE49-F238E27FC236}">
                <a16:creationId xmlns:a16="http://schemas.microsoft.com/office/drawing/2014/main" id="{99747476-E4E3-4A7A-92BC-0931AB9693D4}"/>
              </a:ext>
            </a:extLst>
          </p:cNvPr>
          <p:cNvSpPr txBox="1"/>
          <p:nvPr/>
        </p:nvSpPr>
        <p:spPr>
          <a:xfrm>
            <a:off x="461638" y="1319061"/>
            <a:ext cx="6754950" cy="830997"/>
          </a:xfrm>
          <a:prstGeom prst="rect">
            <a:avLst/>
          </a:prstGeom>
          <a:noFill/>
        </p:spPr>
        <p:txBody>
          <a:bodyPr wrap="square" rtlCol="0">
            <a:spAutoFit/>
          </a:bodyPr>
          <a:lstStyle/>
          <a:p>
            <a:r>
              <a:rPr lang="ja-JP" altLang="en-US" sz="2400" dirty="0">
                <a:solidFill>
                  <a:srgbClr val="FF0000"/>
                </a:solidFill>
                <a:latin typeface="BIZ UDPゴシック" panose="020B0400000000000000" pitchFamily="50" charset="-128"/>
                <a:ea typeface="BIZ UDPゴシック" panose="020B0400000000000000" pitchFamily="50" charset="-128"/>
              </a:rPr>
              <a:t>（</a:t>
            </a:r>
            <a:r>
              <a:rPr lang="en-US" altLang="ja-JP" sz="2400" dirty="0">
                <a:solidFill>
                  <a:srgbClr val="FF0000"/>
                </a:solidFill>
                <a:latin typeface="BIZ UDPゴシック" panose="020B0400000000000000" pitchFamily="50" charset="-128"/>
                <a:ea typeface="BIZ UDPゴシック" panose="020B0400000000000000" pitchFamily="50" charset="-128"/>
              </a:rPr>
              <a:t>※</a:t>
            </a:r>
            <a:r>
              <a:rPr lang="ja-JP" altLang="en-US" sz="2400" dirty="0">
                <a:solidFill>
                  <a:srgbClr val="FF0000"/>
                </a:solidFill>
                <a:latin typeface="BIZ UDPゴシック" panose="020B0400000000000000" pitchFamily="50" charset="-128"/>
                <a:ea typeface="BIZ UDPゴシック" panose="020B0400000000000000" pitchFamily="50" charset="-128"/>
              </a:rPr>
              <a:t>経営課題を解決するためのマネジメント課題）</a:t>
            </a:r>
            <a:endParaRPr lang="en-US" altLang="ja-JP" sz="2400" dirty="0">
              <a:solidFill>
                <a:srgbClr val="FF0000"/>
              </a:solidFill>
              <a:latin typeface="BIZ UDPゴシック" panose="020B0400000000000000" pitchFamily="50" charset="-128"/>
              <a:ea typeface="BIZ UDPゴシック" panose="020B0400000000000000" pitchFamily="50" charset="-128"/>
            </a:endParaRPr>
          </a:p>
          <a:p>
            <a:r>
              <a:rPr kumimoji="1" lang="ja-JP" altLang="en-US" sz="2400" dirty="0">
                <a:solidFill>
                  <a:srgbClr val="FF0000"/>
                </a:solidFill>
                <a:latin typeface="BIZ UDPゴシック" panose="020B0400000000000000" pitchFamily="50" charset="-128"/>
                <a:ea typeface="BIZ UDPゴシック" panose="020B0400000000000000" pitchFamily="50" charset="-128"/>
              </a:rPr>
              <a:t>（ＷＨＹを解決するためのＷＨＡＴの実現提案）</a:t>
            </a:r>
          </a:p>
        </p:txBody>
      </p:sp>
      <p:sp>
        <p:nvSpPr>
          <p:cNvPr id="5" name="スライド番号プレースホルダー 4">
            <a:extLst>
              <a:ext uri="{FF2B5EF4-FFF2-40B4-BE49-F238E27FC236}">
                <a16:creationId xmlns:a16="http://schemas.microsoft.com/office/drawing/2014/main" id="{9F271831-6C02-C28B-FFC2-ECE25EC1C6BE}"/>
              </a:ext>
            </a:extLst>
          </p:cNvPr>
          <p:cNvSpPr>
            <a:spLocks noGrp="1"/>
          </p:cNvSpPr>
          <p:nvPr>
            <p:ph type="sldNum" sz="quarter" idx="12"/>
          </p:nvPr>
        </p:nvSpPr>
        <p:spPr/>
        <p:txBody>
          <a:bodyPr/>
          <a:lstStyle/>
          <a:p>
            <a:fld id="{532EED41-674A-47A1-9D0E-025CA5A707CB}" type="slidenum">
              <a:rPr kumimoji="1" lang="ja-JP" altLang="en-US" smtClean="0"/>
              <a:t>8</a:t>
            </a:fld>
            <a:endParaRPr kumimoji="1" lang="ja-JP" altLang="en-US"/>
          </a:p>
        </p:txBody>
      </p:sp>
    </p:spTree>
    <p:extLst>
      <p:ext uri="{BB962C8B-B14F-4D97-AF65-F5344CB8AC3E}">
        <p14:creationId xmlns:p14="http://schemas.microsoft.com/office/powerpoint/2010/main" val="2774974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BC0DC3C4-DC49-408C-B728-A4638E332945}"/>
              </a:ext>
            </a:extLst>
          </p:cNvPr>
          <p:cNvSpPr>
            <a:spLocks noGrp="1"/>
          </p:cNvSpPr>
          <p:nvPr>
            <p:ph type="title"/>
          </p:nvPr>
        </p:nvSpPr>
        <p:spPr/>
        <p:txBody>
          <a:bodyPr>
            <a:normAutofit/>
          </a:bodyPr>
          <a:lstStyle/>
          <a:p>
            <a:r>
              <a:rPr kumimoji="1" lang="ja-JP" altLang="en-US" sz="4000" dirty="0">
                <a:latin typeface="BIZ UDPゴシック" panose="020B0400000000000000" pitchFamily="50" charset="-128"/>
                <a:ea typeface="BIZ UDPゴシック" panose="020B0400000000000000" pitchFamily="50" charset="-128"/>
              </a:rPr>
              <a:t>提案１　○○○○の実現</a:t>
            </a:r>
          </a:p>
        </p:txBody>
      </p:sp>
      <p:sp>
        <p:nvSpPr>
          <p:cNvPr id="4" name="テキスト ボックス 3">
            <a:extLst>
              <a:ext uri="{FF2B5EF4-FFF2-40B4-BE49-F238E27FC236}">
                <a16:creationId xmlns:a16="http://schemas.microsoft.com/office/drawing/2014/main" id="{0AB3F24B-9BAD-4A86-83CD-8DC7FE7F96C8}"/>
              </a:ext>
            </a:extLst>
          </p:cNvPr>
          <p:cNvSpPr txBox="1"/>
          <p:nvPr/>
        </p:nvSpPr>
        <p:spPr>
          <a:xfrm>
            <a:off x="474955" y="1388825"/>
            <a:ext cx="6207148" cy="461665"/>
          </a:xfrm>
          <a:prstGeom prst="rect">
            <a:avLst/>
          </a:prstGeom>
          <a:noFill/>
        </p:spPr>
        <p:txBody>
          <a:bodyPr wrap="none" rtlCol="0">
            <a:spAutoFit/>
          </a:bodyPr>
          <a:lstStyle/>
          <a:p>
            <a:r>
              <a:rPr kumimoji="1" lang="ja-JP" altLang="en-US" sz="2400" dirty="0">
                <a:solidFill>
                  <a:srgbClr val="FF0000"/>
                </a:solidFill>
                <a:latin typeface="BIZ UDPゴシック" panose="020B0400000000000000" pitchFamily="50" charset="-128"/>
                <a:ea typeface="BIZ UDPゴシック" panose="020B0400000000000000" pitchFamily="50" charset="-128"/>
              </a:rPr>
              <a:t>（</a:t>
            </a:r>
            <a:r>
              <a:rPr kumimoji="1" lang="en-US" altLang="ja-JP" sz="2400" dirty="0">
                <a:solidFill>
                  <a:srgbClr val="FF0000"/>
                </a:solidFill>
                <a:latin typeface="BIZ UDPゴシック" panose="020B0400000000000000" pitchFamily="50" charset="-128"/>
                <a:ea typeface="BIZ UDPゴシック" panose="020B0400000000000000" pitchFamily="50" charset="-128"/>
              </a:rPr>
              <a:t>××</a:t>
            </a:r>
            <a:r>
              <a:rPr kumimoji="1" lang="ja-JP" altLang="en-US" sz="2400" dirty="0">
                <a:solidFill>
                  <a:srgbClr val="FF0000"/>
                </a:solidFill>
                <a:latin typeface="BIZ UDPゴシック" panose="020B0400000000000000" pitchFamily="50" charset="-128"/>
                <a:ea typeface="BIZ UDPゴシック" panose="020B0400000000000000" pitchFamily="50" charset="-128"/>
              </a:rPr>
              <a:t>をすれば、こういう姿や結果になります）</a:t>
            </a:r>
          </a:p>
        </p:txBody>
      </p:sp>
      <p:sp>
        <p:nvSpPr>
          <p:cNvPr id="5" name="テキスト ボックス 4">
            <a:extLst>
              <a:ext uri="{FF2B5EF4-FFF2-40B4-BE49-F238E27FC236}">
                <a16:creationId xmlns:a16="http://schemas.microsoft.com/office/drawing/2014/main" id="{3A895F80-DD7E-4E53-8C08-DF3BDBBBC458}"/>
              </a:ext>
            </a:extLst>
          </p:cNvPr>
          <p:cNvSpPr txBox="1"/>
          <p:nvPr/>
        </p:nvSpPr>
        <p:spPr>
          <a:xfrm>
            <a:off x="681154" y="2662466"/>
            <a:ext cx="7834196" cy="2677656"/>
          </a:xfrm>
          <a:prstGeom prst="rect">
            <a:avLst/>
          </a:prstGeom>
          <a:solidFill>
            <a:schemeClr val="tx1">
              <a:lumMod val="50000"/>
              <a:lumOff val="50000"/>
              <a:alpha val="50000"/>
            </a:schemeClr>
          </a:solidFill>
          <a:ln>
            <a:noFill/>
          </a:ln>
        </p:spPr>
        <p:style>
          <a:lnRef idx="0">
            <a:scrgbClr r="0" g="0" b="0"/>
          </a:lnRef>
          <a:fillRef idx="0">
            <a:scrgbClr r="0" g="0" b="0"/>
          </a:fillRef>
          <a:effectRef idx="0">
            <a:scrgbClr r="0" g="0" b="0"/>
          </a:effectRef>
          <a:fontRef idx="minor">
            <a:schemeClr val="lt1"/>
          </a:fontRef>
        </p:style>
        <p:txBody>
          <a:bodyPr wrap="none" rtlCol="0">
            <a:spAutoFit/>
          </a:bodyPr>
          <a:lstStyle/>
          <a:p>
            <a:r>
              <a:rPr kumimoji="1" lang="ja-JP" altLang="en-US" sz="2400" dirty="0">
                <a:latin typeface="BIZ UDPゴシック" panose="020B0400000000000000" pitchFamily="50" charset="-128"/>
                <a:ea typeface="BIZ UDPゴシック" panose="020B0400000000000000" pitchFamily="50" charset="-128"/>
              </a:rPr>
              <a:t>提案の中身</a:t>
            </a:r>
            <a:endParaRPr kumimoji="1" lang="en-US" altLang="ja-JP" sz="2400" dirty="0">
              <a:latin typeface="BIZ UDPゴシック" panose="020B0400000000000000" pitchFamily="50" charset="-128"/>
              <a:ea typeface="BIZ UDPゴシック" panose="020B0400000000000000" pitchFamily="50" charset="-128"/>
            </a:endParaRPr>
          </a:p>
          <a:p>
            <a:endParaRPr kumimoji="1" lang="en-US" altLang="ja-JP" sz="2400" dirty="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お客様は</a:t>
            </a:r>
            <a:r>
              <a:rPr lang="ja-JP" altLang="en-US" sz="2400" dirty="0">
                <a:solidFill>
                  <a:schemeClr val="bg1"/>
                </a:solidFill>
                <a:latin typeface="BIZ UDPゴシック" panose="020B0400000000000000" pitchFamily="50" charset="-128"/>
                <a:ea typeface="BIZ UDPゴシック" panose="020B0400000000000000" pitchFamily="50" charset="-128"/>
              </a:rPr>
              <a:t>具体的に</a:t>
            </a:r>
            <a:r>
              <a:rPr lang="en-US" altLang="ja-JP" sz="2400" dirty="0">
                <a:solidFill>
                  <a:schemeClr val="bg1"/>
                </a:solidFill>
                <a:latin typeface="BIZ UDPゴシック" panose="020B0400000000000000" pitchFamily="50" charset="-128"/>
                <a:ea typeface="BIZ UDPゴシック" panose="020B0400000000000000" pitchFamily="50" charset="-128"/>
              </a:rPr>
              <a:t>××</a:t>
            </a:r>
            <a:r>
              <a:rPr lang="ja-JP" altLang="en-US" sz="2400" dirty="0">
                <a:solidFill>
                  <a:schemeClr val="bg1"/>
                </a:solidFill>
                <a:latin typeface="BIZ UDPゴシック" panose="020B0400000000000000" pitchFamily="50" charset="-128"/>
                <a:ea typeface="BIZ UDPゴシック" panose="020B0400000000000000" pitchFamily="50" charset="-128"/>
              </a:rPr>
              <a:t>のアクション</a:t>
            </a:r>
            <a:r>
              <a:rPr lang="ja-JP" altLang="en-US" sz="2400" dirty="0">
                <a:latin typeface="BIZ UDPゴシック" panose="020B0400000000000000" pitchFamily="50" charset="-128"/>
                <a:ea typeface="BIZ UDPゴシック" panose="020B0400000000000000" pitchFamily="50" charset="-128"/>
              </a:rPr>
              <a:t>をすれば</a:t>
            </a:r>
            <a:endParaRPr lang="en-US" altLang="ja-JP" sz="2400" dirty="0">
              <a:latin typeface="BIZ UDPゴシック" panose="020B0400000000000000" pitchFamily="50" charset="-128"/>
              <a:ea typeface="BIZ UDPゴシック" panose="020B0400000000000000" pitchFamily="50" charset="-128"/>
            </a:endParaRPr>
          </a:p>
          <a:p>
            <a:r>
              <a:rPr lang="ja-JP" altLang="en-US" sz="2400" dirty="0">
                <a:solidFill>
                  <a:schemeClr val="bg1"/>
                </a:solidFill>
                <a:latin typeface="BIZ UDPゴシック" panose="020B0400000000000000" pitchFamily="50" charset="-128"/>
                <a:ea typeface="BIZ UDPゴシック" panose="020B0400000000000000" pitchFamily="50" charset="-128"/>
              </a:rPr>
              <a:t>（</a:t>
            </a:r>
            <a:r>
              <a:rPr lang="en-US" altLang="ja-JP" sz="2400" dirty="0">
                <a:solidFill>
                  <a:srgbClr val="0000FF"/>
                </a:solidFill>
                <a:latin typeface="BIZ UDPゴシック" panose="020B0400000000000000" pitchFamily="50" charset="-128"/>
                <a:ea typeface="BIZ UDPゴシック" panose="020B0400000000000000" pitchFamily="50" charset="-128"/>
              </a:rPr>
              <a:t>××</a:t>
            </a:r>
            <a:r>
              <a:rPr lang="ja-JP" altLang="en-US" sz="2400" dirty="0">
                <a:solidFill>
                  <a:srgbClr val="0000FF"/>
                </a:solidFill>
                <a:latin typeface="BIZ UDPゴシック" panose="020B0400000000000000" pitchFamily="50" charset="-128"/>
                <a:ea typeface="BIZ UDPゴシック" panose="020B0400000000000000" pitchFamily="50" charset="-128"/>
              </a:rPr>
              <a:t>を採用して、</a:t>
            </a:r>
            <a:r>
              <a:rPr lang="en-US" altLang="ja-JP" sz="2400" dirty="0">
                <a:solidFill>
                  <a:srgbClr val="0000FF"/>
                </a:solidFill>
                <a:latin typeface="BIZ UDPゴシック" panose="020B0400000000000000" pitchFamily="50" charset="-128"/>
                <a:ea typeface="BIZ UDPゴシック" panose="020B0400000000000000" pitchFamily="50" charset="-128"/>
              </a:rPr>
              <a:t>××</a:t>
            </a:r>
            <a:r>
              <a:rPr lang="ja-JP" altLang="en-US" sz="2400" dirty="0" err="1">
                <a:solidFill>
                  <a:srgbClr val="0000FF"/>
                </a:solidFill>
                <a:latin typeface="BIZ UDPゴシック" panose="020B0400000000000000" pitchFamily="50" charset="-128"/>
                <a:ea typeface="BIZ UDPゴシック" panose="020B0400000000000000" pitchFamily="50" charset="-128"/>
              </a:rPr>
              <a:t>のように</a:t>
            </a:r>
            <a:r>
              <a:rPr lang="ja-JP" altLang="en-US" sz="2400" dirty="0">
                <a:solidFill>
                  <a:srgbClr val="0000FF"/>
                </a:solidFill>
                <a:latin typeface="BIZ UDPゴシック" panose="020B0400000000000000" pitchFamily="50" charset="-128"/>
                <a:ea typeface="BIZ UDPゴシック" panose="020B0400000000000000" pitchFamily="50" charset="-128"/>
              </a:rPr>
              <a:t>使えば</a:t>
            </a:r>
            <a:r>
              <a:rPr lang="ja-JP" altLang="en-US" sz="2400" dirty="0">
                <a:latin typeface="BIZ UDPゴシック" panose="020B0400000000000000" pitchFamily="50" charset="-128"/>
                <a:ea typeface="BIZ UDPゴシック" panose="020B0400000000000000" pitchFamily="50" charset="-128"/>
              </a:rPr>
              <a:t>・・・提案内容）</a:t>
            </a:r>
            <a:endParaRPr lang="en-US" altLang="ja-JP" sz="2400" dirty="0">
              <a:latin typeface="BIZ UDPゴシック" panose="020B0400000000000000" pitchFamily="50" charset="-128"/>
              <a:ea typeface="BIZ UDPゴシック" panose="020B0400000000000000" pitchFamily="50" charset="-128"/>
            </a:endParaRPr>
          </a:p>
          <a:p>
            <a:endParaRPr kumimoji="1" lang="en-US" altLang="ja-JP" sz="2400" dirty="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（お客様ができない・実現は難しいと考えられておられた）</a:t>
            </a:r>
            <a:endParaRPr lang="en-US" altLang="ja-JP" sz="2400" dirty="0">
              <a:latin typeface="BIZ UDPゴシック" panose="020B0400000000000000" pitchFamily="50" charset="-128"/>
              <a:ea typeface="BIZ UDPゴシック" panose="020B0400000000000000" pitchFamily="50" charset="-128"/>
            </a:endParaRPr>
          </a:p>
          <a:p>
            <a:r>
              <a:rPr kumimoji="1" lang="ja-JP" altLang="en-US" sz="2400" dirty="0">
                <a:solidFill>
                  <a:srgbClr val="0000FF"/>
                </a:solidFill>
                <a:latin typeface="BIZ UDPゴシック" panose="020B0400000000000000" pitchFamily="50" charset="-128"/>
                <a:ea typeface="BIZ UDPゴシック" panose="020B0400000000000000" pitchFamily="50" charset="-128"/>
              </a:rPr>
              <a:t>〇○○○（と言う姿や結果）を実現</a:t>
            </a:r>
            <a:r>
              <a:rPr kumimoji="1" lang="ja-JP" altLang="en-US" sz="2400" dirty="0">
                <a:latin typeface="BIZ UDPゴシック" panose="020B0400000000000000" pitchFamily="50" charset="-128"/>
                <a:ea typeface="BIZ UDPゴシック" panose="020B0400000000000000" pitchFamily="50" charset="-128"/>
              </a:rPr>
              <a:t>できます</a:t>
            </a:r>
            <a:endParaRPr kumimoji="1" lang="en-US" altLang="ja-JP" sz="2400" dirty="0">
              <a:latin typeface="BIZ UDPゴシック" panose="020B0400000000000000" pitchFamily="50" charset="-128"/>
              <a:ea typeface="BIZ UDPゴシック" panose="020B0400000000000000" pitchFamily="50" charset="-128"/>
            </a:endParaRPr>
          </a:p>
        </p:txBody>
      </p:sp>
      <p:sp>
        <p:nvSpPr>
          <p:cNvPr id="6" name="スライド番号プレースホルダー 5">
            <a:extLst>
              <a:ext uri="{FF2B5EF4-FFF2-40B4-BE49-F238E27FC236}">
                <a16:creationId xmlns:a16="http://schemas.microsoft.com/office/drawing/2014/main" id="{BD6C4D2A-0E9B-4E71-326B-95E2AD33A625}"/>
              </a:ext>
            </a:extLst>
          </p:cNvPr>
          <p:cNvSpPr>
            <a:spLocks noGrp="1"/>
          </p:cNvSpPr>
          <p:nvPr>
            <p:ph type="sldNum" sz="quarter" idx="12"/>
          </p:nvPr>
        </p:nvSpPr>
        <p:spPr/>
        <p:txBody>
          <a:bodyPr/>
          <a:lstStyle/>
          <a:p>
            <a:fld id="{532EED41-674A-47A1-9D0E-025CA5A707CB}" type="slidenum">
              <a:rPr kumimoji="1" lang="ja-JP" altLang="en-US" smtClean="0"/>
              <a:t>9</a:t>
            </a:fld>
            <a:endParaRPr kumimoji="1" lang="ja-JP" altLang="en-US"/>
          </a:p>
        </p:txBody>
      </p:sp>
    </p:spTree>
    <p:extLst>
      <p:ext uri="{BB962C8B-B14F-4D97-AF65-F5344CB8AC3E}">
        <p14:creationId xmlns:p14="http://schemas.microsoft.com/office/powerpoint/2010/main" val="150815145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342</TotalTime>
  <Words>1104</Words>
  <Application>Microsoft Office PowerPoint</Application>
  <PresentationFormat>画面に合わせる (4:3)</PresentationFormat>
  <Paragraphs>181</Paragraphs>
  <Slides>18</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18</vt:i4>
      </vt:variant>
    </vt:vector>
  </HeadingPairs>
  <TitlesOfParts>
    <vt:vector size="25" baseType="lpstr">
      <vt:lpstr>BIZ UDPゴシック</vt:lpstr>
      <vt:lpstr>Meiryo UI</vt:lpstr>
      <vt:lpstr>游ゴシック</vt:lpstr>
      <vt:lpstr>Arial</vt:lpstr>
      <vt:lpstr>Calibri</vt:lpstr>
      <vt:lpstr>Calibri Light</vt:lpstr>
      <vt:lpstr>Office テーマ</vt:lpstr>
      <vt:lpstr>PowerPoint プレゼンテーション</vt:lpstr>
      <vt:lpstr>※本提案書の建てつけ</vt:lpstr>
      <vt:lpstr>※経営課題から流れる「誰もNOが言えない」提案！</vt:lpstr>
      <vt:lpstr>はじめに</vt:lpstr>
      <vt:lpstr>お客様を取り巻く環境変化</vt:lpstr>
      <vt:lpstr>お客様が目指されている姿</vt:lpstr>
      <vt:lpstr>ご提案　</vt:lpstr>
      <vt:lpstr>ご提案　</vt:lpstr>
      <vt:lpstr>提案１　○○○○の実現</vt:lpstr>
      <vt:lpstr>提案１　○○○○の実現</vt:lpstr>
      <vt:lpstr>提案１　○○○○の実現</vt:lpstr>
      <vt:lpstr>ご提案　</vt:lpstr>
      <vt:lpstr>ご提案　</vt:lpstr>
      <vt:lpstr>サポート体制 （＋他個別に考えられる問題への対応）</vt:lpstr>
      <vt:lpstr>まとめ本日の提案　</vt:lpstr>
      <vt:lpstr>最後に</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中村 昌雄</dc:creator>
  <cp:lastModifiedBy>昌雄 中村</cp:lastModifiedBy>
  <cp:revision>11</cp:revision>
  <dcterms:created xsi:type="dcterms:W3CDTF">2021-08-16T09:38:11Z</dcterms:created>
  <dcterms:modified xsi:type="dcterms:W3CDTF">2023-07-09T20:47:33Z</dcterms:modified>
</cp:coreProperties>
</file>