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4"/>
  </p:notesMasterIdLst>
  <p:sldIdLst>
    <p:sldId id="989" r:id="rId2"/>
    <p:sldId id="990" r:id="rId3"/>
    <p:sldId id="1019" r:id="rId4"/>
    <p:sldId id="256" r:id="rId5"/>
    <p:sldId id="266" r:id="rId6"/>
    <p:sldId id="271" r:id="rId7"/>
    <p:sldId id="1004" r:id="rId8"/>
    <p:sldId id="272" r:id="rId9"/>
    <p:sldId id="986" r:id="rId10"/>
    <p:sldId id="991" r:id="rId11"/>
    <p:sldId id="274" r:id="rId12"/>
    <p:sldId id="1005" r:id="rId13"/>
    <p:sldId id="267" r:id="rId14"/>
    <p:sldId id="992" r:id="rId15"/>
    <p:sldId id="1006" r:id="rId16"/>
    <p:sldId id="1007" r:id="rId17"/>
    <p:sldId id="1008" r:id="rId18"/>
    <p:sldId id="996" r:id="rId19"/>
    <p:sldId id="1009" r:id="rId20"/>
    <p:sldId id="1010" r:id="rId21"/>
    <p:sldId id="1011" r:id="rId22"/>
    <p:sldId id="269" r:id="rId23"/>
    <p:sldId id="1001" r:id="rId24"/>
    <p:sldId id="270" r:id="rId25"/>
    <p:sldId id="1003" r:id="rId26"/>
    <p:sldId id="1002" r:id="rId27"/>
    <p:sldId id="1015" r:id="rId28"/>
    <p:sldId id="5765" r:id="rId29"/>
    <p:sldId id="5766" r:id="rId30"/>
    <p:sldId id="5775" r:id="rId31"/>
    <p:sldId id="5772" r:id="rId32"/>
    <p:sldId id="5779" r:id="rId33"/>
    <p:sldId id="5778" r:id="rId34"/>
    <p:sldId id="5777" r:id="rId35"/>
    <p:sldId id="5776" r:id="rId36"/>
    <p:sldId id="5782" r:id="rId37"/>
    <p:sldId id="5784" r:id="rId38"/>
    <p:sldId id="5790" r:id="rId39"/>
    <p:sldId id="5807" r:id="rId40"/>
    <p:sldId id="5791" r:id="rId41"/>
    <p:sldId id="5792" r:id="rId42"/>
    <p:sldId id="5806" r:id="rId43"/>
    <p:sldId id="5793" r:id="rId44"/>
    <p:sldId id="5794" r:id="rId45"/>
    <p:sldId id="5805" r:id="rId46"/>
    <p:sldId id="5787" r:id="rId47"/>
    <p:sldId id="5798" r:id="rId48"/>
    <p:sldId id="5804" r:id="rId49"/>
    <p:sldId id="5803" r:id="rId50"/>
    <p:sldId id="5802" r:id="rId51"/>
    <p:sldId id="1020" r:id="rId52"/>
    <p:sldId id="4933"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752" autoAdjust="0"/>
  </p:normalViewPr>
  <p:slideViewPr>
    <p:cSldViewPr snapToGrid="0">
      <p:cViewPr varScale="1">
        <p:scale>
          <a:sx n="96" d="100"/>
          <a:sy n="96" d="100"/>
        </p:scale>
        <p:origin x="1152" y="72"/>
      </p:cViewPr>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1B178-B8BA-4C01-8E6A-32AC2A4A5D71}" type="datetimeFigureOut">
              <a:rPr kumimoji="1" lang="ja-JP" altLang="en-US" smtClean="0"/>
              <a:t>2025/7/22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F27D8-D385-4BA7-9A54-DC0A5979CE52}" type="slidenum">
              <a:rPr kumimoji="1" lang="ja-JP" altLang="en-US" smtClean="0"/>
              <a:t>‹#›</a:t>
            </a:fld>
            <a:endParaRPr kumimoji="1" lang="ja-JP" altLang="en-US"/>
          </a:p>
        </p:txBody>
      </p:sp>
    </p:spTree>
    <p:extLst>
      <p:ext uri="{BB962C8B-B14F-4D97-AF65-F5344CB8AC3E}">
        <p14:creationId xmlns:p14="http://schemas.microsoft.com/office/powerpoint/2010/main" val="22958086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Arial"/>
                <a:ea typeface="Arial"/>
                <a:cs typeface="Arial"/>
                <a:sym typeface="Arial"/>
              </a:rPr>
              <a:t>32</a:t>
            </a:fld>
            <a:endParaRPr lang="ja-JP" alt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015074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Arial"/>
                <a:ea typeface="Arial"/>
                <a:cs typeface="Arial"/>
                <a:sym typeface="Arial"/>
              </a:rPr>
              <a:t>33</a:t>
            </a:fld>
            <a:endParaRPr lang="ja-JP" alt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99912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Arial"/>
                <a:ea typeface="Arial"/>
                <a:cs typeface="Arial"/>
                <a:sym typeface="Arial"/>
              </a:rPr>
              <a:t>34</a:t>
            </a:fld>
            <a:endParaRPr lang="ja-JP" alt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281236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altLang="ja-JP" sz="1300" b="0" i="0" u="none" strike="noStrike" cap="none" smtClean="0">
                <a:solidFill>
                  <a:schemeClr val="dk1"/>
                </a:solidFill>
                <a:latin typeface="Arial"/>
                <a:ea typeface="Arial"/>
                <a:cs typeface="Arial"/>
                <a:sym typeface="Arial"/>
              </a:rPr>
              <a:t>35</a:t>
            </a:fld>
            <a:endParaRPr lang="ja-JP" altLang="en-US" sz="13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372612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281BD2-4BBD-498E-8046-4C4C496C61A7}" type="datetime1">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172730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BCDF81A-4ED0-471E-82DD-F58B8118B79C}" type="datetime1">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4129366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376F96-3A07-4014-95AF-A78D932FFBC5}" type="datetime1">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1376205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タイトルとコンテンツ" userDrawn="1">
  <p:cSld name="1_タイトルとコンテンツ">
    <p:spTree>
      <p:nvGrpSpPr>
        <p:cNvPr id="1" name="Shape 22"/>
        <p:cNvGrpSpPr/>
        <p:nvPr/>
      </p:nvGrpSpPr>
      <p:grpSpPr>
        <a:xfrm>
          <a:off x="0" y="0"/>
          <a:ext cx="0" cy="0"/>
          <a:chOff x="0" y="0"/>
          <a:chExt cx="0" cy="0"/>
        </a:xfrm>
      </p:grpSpPr>
      <p:sp>
        <p:nvSpPr>
          <p:cNvPr id="23" name="Google Shape;23;p4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atin typeface="メイリオ" panose="020B0604030504040204" pitchFamily="50" charset="-128"/>
                <a:ea typeface="メイリオ" panose="020B0604030504040204" pitchFamily="50"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atin typeface="メイリオ" panose="020B0604030504040204" pitchFamily="50" charset="-128"/>
                <a:ea typeface="メイリオ" panose="020B0604030504040204" pitchFamily="50" charset="-128"/>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atin typeface="メイリオ" panose="020B0604030504040204" pitchFamily="50" charset="-128"/>
                <a:ea typeface="メイリオ" panose="020B0604030504040204" pitchFamily="50"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a:p>
        </p:txBody>
      </p:sp>
      <p:sp>
        <p:nvSpPr>
          <p:cNvPr id="26" name="Google Shape;26;p4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atin typeface="メイリオ" panose="020B0604030504040204" pitchFamily="50" charset="-128"/>
                <a:ea typeface="メイリオ" panose="020B0604030504040204" pitchFamily="50" charset="-128"/>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ja-JP" altLang="en-US" dirty="0"/>
          </a:p>
        </p:txBody>
      </p:sp>
      <p:sp>
        <p:nvSpPr>
          <p:cNvPr id="27" name="Google Shape;27;p4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atin typeface="メイリオ" panose="020B0604030504040204" pitchFamily="50" charset="-128"/>
                <a:ea typeface="メイリオ" panose="020B0604030504040204" pitchFamily="50" charset="-128"/>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altLang="ja-JP" smtClean="0"/>
              <a:pPr/>
              <a:t>‹#›</a:t>
            </a:fld>
            <a:endParaRPr lang="ja-JP" altLang="en-US"/>
          </a:p>
        </p:txBody>
      </p:sp>
      <p:sp>
        <p:nvSpPr>
          <p:cNvPr id="3" name="コンテンツ プレースホルダー 2">
            <a:extLst>
              <a:ext uri="{FF2B5EF4-FFF2-40B4-BE49-F238E27FC236}">
                <a16:creationId xmlns:a16="http://schemas.microsoft.com/office/drawing/2014/main" id="{13611F62-EDCD-DC28-01B6-93C661DE3869}"/>
              </a:ext>
            </a:extLst>
          </p:cNvPr>
          <p:cNvSpPr>
            <a:spLocks noGrp="1"/>
          </p:cNvSpPr>
          <p:nvPr>
            <p:ph sz="quarter" idx="13"/>
          </p:nvPr>
        </p:nvSpPr>
        <p:spPr>
          <a:xfrm>
            <a:off x="6375400" y="6786563"/>
            <a:ext cx="914400" cy="914400"/>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196856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2867F6F-392A-45EF-9697-522CA92178CA}" type="datetime1">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1422076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40191DE-E4B8-483F-B9BC-98487610730F}" type="datetime1">
              <a:rPr kumimoji="1" lang="ja-JP" altLang="en-US" smtClean="0"/>
              <a:t>2025/7/22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745751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1A169D-9FAD-4487-A72E-70A2C28D8691}" type="datetime1">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786211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06E2B94-288B-4148-8C01-148B0E23C7F5}" type="datetime1">
              <a:rPr kumimoji="1" lang="ja-JP" altLang="en-US" smtClean="0"/>
              <a:t>2025/7/22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32130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990FBE4-1D98-4FE3-A658-4E76FC47EE35}" type="datetime1">
              <a:rPr kumimoji="1" lang="ja-JP" altLang="en-US" smtClean="0"/>
              <a:t>2025/7/22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87582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9FED8-CCD5-4611-90B5-9356A769D4FD}" type="datetime1">
              <a:rPr kumimoji="1" lang="ja-JP" altLang="en-US" smtClean="0"/>
              <a:t>2025/7/22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77356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4ABCEC5-8F36-42CE-841A-8B63A3BF3ABE}" type="datetime1">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364610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C7BF88F-5EA2-4CD7-B408-750322113E5D}" type="datetime1">
              <a:rPr kumimoji="1" lang="ja-JP" altLang="en-US" smtClean="0"/>
              <a:t>2025/7/22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22255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6DB0CA-AA64-40EE-A63D-5DE93232002D}" type="datetime1">
              <a:rPr kumimoji="1" lang="ja-JP" altLang="en-US" smtClean="0"/>
              <a:t>2025/7/22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2EED41-674A-47A1-9D0E-025CA5A707CB}" type="slidenum">
              <a:rPr kumimoji="1" lang="ja-JP" altLang="en-US" smtClean="0"/>
              <a:t>‹#›</a:t>
            </a:fld>
            <a:endParaRPr kumimoji="1" lang="ja-JP" altLang="en-US"/>
          </a:p>
        </p:txBody>
      </p:sp>
    </p:spTree>
    <p:extLst>
      <p:ext uri="{BB962C8B-B14F-4D97-AF65-F5344CB8AC3E}">
        <p14:creationId xmlns:p14="http://schemas.microsoft.com/office/powerpoint/2010/main" val="3496728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 Id="rId5" Type="http://schemas.openxmlformats.org/officeDocument/2006/relationships/image" Target="../media/image7.sv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32.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3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8.png"/><Relationship Id="rId18" Type="http://schemas.openxmlformats.org/officeDocument/2006/relationships/image" Target="../media/image4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17"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41.svg"/><Relationship Id="rId1" Type="http://schemas.openxmlformats.org/officeDocument/2006/relationships/slideLayout" Target="../slideLayouts/slideLayout12.xml"/><Relationship Id="rId6" Type="http://schemas.openxmlformats.org/officeDocument/2006/relationships/image" Target="../media/image31.svg"/><Relationship Id="rId11" Type="http://schemas.openxmlformats.org/officeDocument/2006/relationships/image" Target="../media/image36.png"/><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 Id="rId14" Type="http://schemas.openxmlformats.org/officeDocument/2006/relationships/image" Target="../media/image39.svg"/></Relationships>
</file>

<file path=ppt/slides/_rels/slide3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sv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 Id="rId14" Type="http://schemas.openxmlformats.org/officeDocument/2006/relationships/image" Target="../media/image55.svg"/></Relationships>
</file>

<file path=ppt/slides/_rels/slide35.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66.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5.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59.sv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67.svg"/></Relationships>
</file>

<file path=ppt/slides/_rels/slide36.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73.svg"/><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 Id="rId5" Type="http://schemas.openxmlformats.org/officeDocument/2006/relationships/image" Target="../media/image77.svg"/><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 Id="rId5" Type="http://schemas.openxmlformats.org/officeDocument/2006/relationships/image" Target="../media/image77.sv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75.svg"/><Relationship Id="rId2" Type="http://schemas.openxmlformats.org/officeDocument/2006/relationships/image" Target="../media/image74.png"/><Relationship Id="rId1" Type="http://schemas.openxmlformats.org/officeDocument/2006/relationships/slideLayout" Target="../slideLayouts/slideLayout12.xml"/><Relationship Id="rId5" Type="http://schemas.openxmlformats.org/officeDocument/2006/relationships/image" Target="../media/image77.sv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9.svg"/><Relationship Id="rId7" Type="http://schemas.openxmlformats.org/officeDocument/2006/relationships/image" Target="../media/image73.svg"/><Relationship Id="rId2" Type="http://schemas.openxmlformats.org/officeDocument/2006/relationships/image" Target="../media/image68.png"/><Relationship Id="rId1" Type="http://schemas.openxmlformats.org/officeDocument/2006/relationships/slideLayout" Target="../slideLayouts/slideLayout12.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48.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s://form.os7.biz/f/8e73ac6d/" TargetMode="External"/><Relationship Id="rId2" Type="http://schemas.openxmlformats.org/officeDocument/2006/relationships/hyperlink" Target="mailto:info@jsm-c.jp" TargetMode="Externa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D21467F4-CE8C-4067-A8FB-A59FCBB903B4}"/>
              </a:ext>
            </a:extLst>
          </p:cNvPr>
          <p:cNvSpPr>
            <a:spLocks noGrp="1"/>
          </p:cNvSpPr>
          <p:nvPr>
            <p:ph type="title"/>
          </p:nvPr>
        </p:nvSpPr>
        <p:spPr>
          <a:xfrm>
            <a:off x="2152650" y="205329"/>
            <a:ext cx="7886700" cy="1325563"/>
          </a:xfrm>
        </p:spPr>
        <p:txBody>
          <a:bodyPr>
            <a:normAutofit/>
          </a:bodyPr>
          <a:lstStyle/>
          <a:p>
            <a:r>
              <a:rPr lang="en-US" altLang="ja-JP" sz="4000" dirty="0">
                <a:solidFill>
                  <a:srgbClr val="FF0000"/>
                </a:solidFill>
                <a:latin typeface="メイリオ" panose="020B0604030504040204" pitchFamily="50" charset="-128"/>
                <a:ea typeface="メイリオ" panose="020B0604030504040204" pitchFamily="50" charset="-128"/>
              </a:rPr>
              <a:t>※</a:t>
            </a:r>
            <a:r>
              <a:rPr lang="ja-JP" altLang="en-US" sz="4000" dirty="0">
                <a:solidFill>
                  <a:srgbClr val="FF0000"/>
                </a:solidFill>
                <a:latin typeface="メイリオ" panose="020B0604030504040204" pitchFamily="50" charset="-128"/>
                <a:ea typeface="メイリオ" panose="020B0604030504040204" pitchFamily="50" charset="-128"/>
              </a:rPr>
              <a:t>本提案書の建てつけ</a:t>
            </a:r>
          </a:p>
        </p:txBody>
      </p:sp>
      <p:sp>
        <p:nvSpPr>
          <p:cNvPr id="2" name="コンテンツ プレースホルダー 1">
            <a:extLst>
              <a:ext uri="{FF2B5EF4-FFF2-40B4-BE49-F238E27FC236}">
                <a16:creationId xmlns:a16="http://schemas.microsoft.com/office/drawing/2014/main" id="{2B2BC5A2-1E0D-4EDA-8698-A17746C12EBB}"/>
              </a:ext>
            </a:extLst>
          </p:cNvPr>
          <p:cNvSpPr>
            <a:spLocks noGrp="1"/>
          </p:cNvSpPr>
          <p:nvPr>
            <p:ph idx="1"/>
          </p:nvPr>
        </p:nvSpPr>
        <p:spPr>
          <a:xfrm>
            <a:off x="2152650" y="1903605"/>
            <a:ext cx="8229600" cy="5146005"/>
          </a:xfrm>
          <a:noFill/>
          <a:ln>
            <a:noFill/>
          </a:ln>
        </p:spPr>
        <p:style>
          <a:lnRef idx="0">
            <a:scrgbClr r="0" g="0" b="0"/>
          </a:lnRef>
          <a:fillRef idx="0">
            <a:scrgbClr r="0" g="0" b="0"/>
          </a:fillRef>
          <a:effectRef idx="0">
            <a:scrgbClr r="0" g="0" b="0"/>
          </a:effectRef>
          <a:fontRef idx="minor">
            <a:schemeClr val="accent1"/>
          </a:fontRef>
        </p:style>
        <p:txBody>
          <a:bodyPr>
            <a:normAutofit/>
          </a:bodyPr>
          <a:lstStyle/>
          <a:p>
            <a:r>
              <a:rPr lang="ja-JP" altLang="en-US" sz="2400" dirty="0">
                <a:latin typeface="メイリオ" panose="020B0604030504040204" pitchFamily="50" charset="-128"/>
                <a:ea typeface="メイリオ" panose="020B0604030504040204" pitchFamily="50" charset="-128"/>
              </a:rPr>
              <a:t>環境変化で</a:t>
            </a:r>
            <a:r>
              <a:rPr lang="en-US" altLang="ja-JP" sz="2400" dirty="0">
                <a:latin typeface="メイリオ" panose="020B0604030504040204" pitchFamily="50" charset="-128"/>
                <a:ea typeface="メイリオ" panose="020B0604030504040204" pitchFamily="50" charset="-128"/>
              </a:rPr>
              <a:t>YES</a:t>
            </a:r>
            <a:r>
              <a:rPr lang="ja-JP" altLang="en-US" sz="2400" dirty="0">
                <a:latin typeface="メイリオ" panose="020B0604030504040204" pitchFamily="50" charset="-128"/>
                <a:ea typeface="メイリオ" panose="020B0604030504040204" pitchFamily="50" charset="-128"/>
              </a:rPr>
              <a:t>を取る（</a:t>
            </a:r>
            <a:r>
              <a:rPr lang="en-US" altLang="ja-JP" sz="2400" dirty="0">
                <a:latin typeface="メイリオ" panose="020B0604030504040204" pitchFamily="50" charset="-128"/>
                <a:ea typeface="メイリオ" panose="020B0604030504040204" pitchFamily="50" charset="-128"/>
              </a:rPr>
              <a:t>WHY</a:t>
            </a:r>
            <a:r>
              <a:rPr lang="ja-JP" altLang="en-US" sz="2400" dirty="0">
                <a:latin typeface="メイリオ" panose="020B0604030504040204" pitchFamily="50" charset="-128"/>
                <a:ea typeface="メイリオ" panose="020B0604030504040204" pitchFamily="50" charset="-128"/>
              </a:rPr>
              <a:t> </a:t>
            </a:r>
            <a:r>
              <a:rPr lang="en-US" altLang="ja-JP" sz="2400" dirty="0">
                <a:latin typeface="メイリオ" panose="020B0604030504040204" pitchFamily="50" charset="-128"/>
                <a:ea typeface="メイリオ" panose="020B0604030504040204" pitchFamily="50" charset="-128"/>
              </a:rPr>
              <a:t>NOW/WHY ME</a:t>
            </a:r>
            <a:r>
              <a:rPr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顧客課題・目指すで</a:t>
            </a:r>
            <a:r>
              <a:rPr lang="en-US" altLang="ja-JP" sz="2400" dirty="0">
                <a:latin typeface="メイリオ" panose="020B0604030504040204" pitchFamily="50" charset="-128"/>
                <a:ea typeface="メイリオ" panose="020B0604030504040204" pitchFamily="50" charset="-128"/>
              </a:rPr>
              <a:t>YES</a:t>
            </a:r>
            <a:r>
              <a:rPr lang="ja-JP" altLang="en-US" sz="2400" dirty="0">
                <a:latin typeface="メイリオ" panose="020B0604030504040204" pitchFamily="50" charset="-128"/>
                <a:ea typeface="メイリオ" panose="020B0604030504040204" pitchFamily="50" charset="-128"/>
              </a:rPr>
              <a:t>を取る</a:t>
            </a:r>
            <a:r>
              <a:rPr lang="en-US" altLang="ja-JP" sz="2400" dirty="0">
                <a:latin typeface="メイリオ" panose="020B0604030504040204" pitchFamily="50" charset="-128"/>
                <a:ea typeface="メイリオ" panose="020B0604030504040204" pitchFamily="50" charset="-128"/>
              </a:rPr>
              <a:t>(WHY YOU)</a:t>
            </a:r>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３つの課題</a:t>
            </a:r>
            <a:r>
              <a:rPr lang="en-US" altLang="ja-JP" sz="2400" dirty="0">
                <a:latin typeface="メイリオ" panose="020B0604030504040204" pitchFamily="50" charset="-128"/>
                <a:ea typeface="メイリオ" panose="020B0604030504040204" pitchFamily="50" charset="-128"/>
              </a:rPr>
              <a:t>(WHY)</a:t>
            </a:r>
            <a:r>
              <a:rPr lang="ja-JP" altLang="en-US" sz="2400" dirty="0">
                <a:latin typeface="メイリオ" panose="020B0604030504040204" pitchFamily="50" charset="-128"/>
                <a:ea typeface="メイリオ" panose="020B0604030504040204" pitchFamily="50" charset="-128"/>
              </a:rPr>
              <a:t>への提案</a:t>
            </a:r>
            <a:endParaRPr lang="en-US" altLang="ja-JP" sz="24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○○をすれば</a:t>
            </a:r>
            <a:r>
              <a:rPr lang="en-US" altLang="ja-JP" sz="2000" dirty="0">
                <a:latin typeface="メイリオ" panose="020B0604030504040204" pitchFamily="50" charset="-128"/>
                <a:ea typeface="メイリオ" panose="020B0604030504040204" pitchFamily="50" charset="-128"/>
              </a:rPr>
              <a:t>(HOW)</a:t>
            </a:r>
          </a:p>
          <a:p>
            <a:pPr lvl="1"/>
            <a:r>
              <a:rPr lang="ja-JP" altLang="en-US" sz="2000" dirty="0">
                <a:latin typeface="メイリオ" panose="020B0604030504040204" pitchFamily="50" charset="-128"/>
                <a:ea typeface="メイリオ" panose="020B0604030504040204" pitchFamily="50" charset="-128"/>
              </a:rPr>
              <a:t>こういう姿や結果になります</a:t>
            </a:r>
            <a:r>
              <a:rPr lang="en-US" altLang="ja-JP" sz="2000" dirty="0">
                <a:latin typeface="メイリオ" panose="020B0604030504040204" pitchFamily="50" charset="-128"/>
                <a:ea typeface="メイリオ" panose="020B0604030504040204" pitchFamily="50" charset="-128"/>
              </a:rPr>
              <a:t>(WHAT)</a:t>
            </a:r>
            <a:endParaRPr lang="ja-JP" altLang="en-US" sz="2000" dirty="0">
              <a:latin typeface="メイリオ" panose="020B0604030504040204" pitchFamily="50" charset="-128"/>
              <a:ea typeface="メイリオ" panose="020B0604030504040204" pitchFamily="50" charset="-128"/>
            </a:endParaRPr>
          </a:p>
          <a:p>
            <a:pPr lvl="1"/>
            <a:r>
              <a:rPr lang="ja-JP" altLang="en-US" sz="2000" dirty="0">
                <a:latin typeface="メイリオ" panose="020B0604030504040204" pitchFamily="50" charset="-128"/>
                <a:ea typeface="メイリオ" panose="020B0604030504040204" pitchFamily="50" charset="-128"/>
              </a:rPr>
              <a:t>具体例（根拠・他社事例）</a:t>
            </a:r>
          </a:p>
          <a:p>
            <a:r>
              <a:rPr lang="ja-JP" altLang="en-US" sz="2400" dirty="0">
                <a:latin typeface="メイリオ" panose="020B0604030504040204" pitchFamily="50" charset="-128"/>
                <a:ea typeface="メイリオ" panose="020B0604030504040204" pitchFamily="50" charset="-128"/>
              </a:rPr>
              <a:t>却下する理由をつぶす</a:t>
            </a:r>
          </a:p>
          <a:p>
            <a:pPr lvl="1"/>
            <a:r>
              <a:rPr lang="ja-JP" altLang="en-US" sz="2000" dirty="0">
                <a:latin typeface="メイリオ" panose="020B0604030504040204" pitchFamily="50" charset="-128"/>
                <a:ea typeface="メイリオ" panose="020B0604030504040204" pitchFamily="50" charset="-128"/>
              </a:rPr>
              <a:t>顧客の不安をつぶす（サポート体制や個別の対応）</a:t>
            </a:r>
          </a:p>
          <a:p>
            <a:r>
              <a:rPr lang="ja-JP" altLang="en-US" sz="2400" dirty="0">
                <a:latin typeface="メイリオ" panose="020B0604030504040204" pitchFamily="50" charset="-128"/>
                <a:ea typeface="メイリオ" panose="020B0604030504040204" pitchFamily="50" charset="-128"/>
              </a:rPr>
              <a:t>顧客の戦略と合致していることを示す</a:t>
            </a:r>
          </a:p>
          <a:p>
            <a:endParaRPr lang="ja-JP" altLang="en-US" sz="24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346552F7-4083-42F4-6688-0F17C46A6EE2}"/>
              </a:ext>
            </a:extLst>
          </p:cNvPr>
          <p:cNvSpPr>
            <a:spLocks noGrp="1"/>
          </p:cNvSpPr>
          <p:nvPr>
            <p:ph type="sldNum" sz="quarter" idx="12"/>
          </p:nvPr>
        </p:nvSpPr>
        <p:spPr/>
        <p:txBody>
          <a:bodyPr/>
          <a:lstStyle/>
          <a:p>
            <a:fld id="{532EED41-674A-47A1-9D0E-025CA5A707CB}" type="slidenum">
              <a:rPr kumimoji="1" lang="ja-JP" altLang="en-US" smtClean="0"/>
              <a:t>1</a:t>
            </a:fld>
            <a:endParaRPr kumimoji="1" lang="ja-JP" altLang="en-US"/>
          </a:p>
        </p:txBody>
      </p:sp>
    </p:spTree>
    <p:extLst>
      <p:ext uri="{BB962C8B-B14F-4D97-AF65-F5344CB8AC3E}">
        <p14:creationId xmlns:p14="http://schemas.microsoft.com/office/powerpoint/2010/main" val="3515026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CF2C451-B891-4D3E-95F6-333BFF605D61}"/>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ご提案　</a:t>
            </a:r>
          </a:p>
        </p:txBody>
      </p:sp>
      <p:sp>
        <p:nvSpPr>
          <p:cNvPr id="2" name="コンテンツ プレースホルダー 1">
            <a:extLst>
              <a:ext uri="{FF2B5EF4-FFF2-40B4-BE49-F238E27FC236}">
                <a16:creationId xmlns:a16="http://schemas.microsoft.com/office/drawing/2014/main" id="{6CB664C3-2579-4F35-9405-7BBD25A7B9BD}"/>
              </a:ext>
            </a:extLst>
          </p:cNvPr>
          <p:cNvSpPr>
            <a:spLocks noGrp="1"/>
          </p:cNvSpPr>
          <p:nvPr>
            <p:ph idx="1"/>
          </p:nvPr>
        </p:nvSpPr>
        <p:spPr>
          <a:xfrm>
            <a:off x="2152650" y="2535840"/>
            <a:ext cx="7886700" cy="2781885"/>
          </a:xfrm>
        </p:spPr>
        <p:txBody>
          <a:bodyPr/>
          <a:lstStyle/>
          <a:p>
            <a:pPr marL="0" indent="0">
              <a:buNone/>
            </a:pPr>
            <a:r>
              <a:rPr lang="ja-JP" altLang="en-US" sz="2400" dirty="0">
                <a:latin typeface="メイリオ" panose="020B0604030504040204" pitchFamily="50" charset="-128"/>
                <a:ea typeface="メイリオ" panose="020B0604030504040204" pitchFamily="50" charset="-128"/>
              </a:rPr>
              <a:t>１．○○○○の実現</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solidFill>
                  <a:schemeClr val="bg1">
                    <a:lumMod val="85000"/>
                  </a:schemeClr>
                </a:solidFill>
                <a:latin typeface="メイリオ" panose="020B0604030504040204" pitchFamily="50" charset="-128"/>
                <a:ea typeface="メイリオ" panose="020B0604030504040204" pitchFamily="50" charset="-128"/>
              </a:rPr>
              <a:t>２．○○○○の実現</a:t>
            </a: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r>
              <a:rPr lang="ja-JP" altLang="en-US" sz="2400" dirty="0">
                <a:solidFill>
                  <a:schemeClr val="bg1">
                    <a:lumMod val="85000"/>
                  </a:schemeClr>
                </a:solidFill>
                <a:latin typeface="メイリオ" panose="020B0604030504040204" pitchFamily="50" charset="-128"/>
                <a:ea typeface="メイリオ" panose="020B0604030504040204" pitchFamily="50" charset="-128"/>
              </a:rPr>
              <a:t>３．○○○○の実現</a:t>
            </a:r>
          </a:p>
        </p:txBody>
      </p:sp>
      <p:sp>
        <p:nvSpPr>
          <p:cNvPr id="5" name="スライド番号プレースホルダー 4">
            <a:extLst>
              <a:ext uri="{FF2B5EF4-FFF2-40B4-BE49-F238E27FC236}">
                <a16:creationId xmlns:a16="http://schemas.microsoft.com/office/drawing/2014/main" id="{9F271831-6C02-C28B-FFC2-ECE25EC1C6BE}"/>
              </a:ext>
            </a:extLst>
          </p:cNvPr>
          <p:cNvSpPr>
            <a:spLocks noGrp="1"/>
          </p:cNvSpPr>
          <p:nvPr>
            <p:ph type="sldNum" sz="quarter" idx="12"/>
          </p:nvPr>
        </p:nvSpPr>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10</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9747476-E4E3-4A7A-92BC-0931AB9693D4}"/>
              </a:ext>
            </a:extLst>
          </p:cNvPr>
          <p:cNvSpPr txBox="1"/>
          <p:nvPr/>
        </p:nvSpPr>
        <p:spPr>
          <a:xfrm>
            <a:off x="1985637" y="1319062"/>
            <a:ext cx="9579829" cy="830997"/>
          </a:xfrm>
          <a:prstGeom prst="rect">
            <a:avLst/>
          </a:prstGeom>
          <a:noFill/>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経営課題を解決するためのマネジメント課題）</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FF0000"/>
                </a:solidFill>
                <a:latin typeface="メイリオ" panose="020B0604030504040204" pitchFamily="50" charset="-128"/>
                <a:ea typeface="メイリオ" panose="020B0604030504040204" pitchFamily="50" charset="-128"/>
              </a:rPr>
              <a:t>（ＷＨＹを解決するためのＷＨＡＴの実現提案　</a:t>
            </a:r>
            <a:r>
              <a:rPr kumimoji="1" lang="en-US" altLang="ja-JP" sz="2400" dirty="0">
                <a:solidFill>
                  <a:srgbClr val="FF0000"/>
                </a:solidFill>
                <a:latin typeface="メイリオ" panose="020B0604030504040204" pitchFamily="50" charset="-128"/>
                <a:ea typeface="メイリオ" panose="020B0604030504040204" pitchFamily="50" charset="-128"/>
              </a:rPr>
              <a:t>WHY YOU</a:t>
            </a:r>
            <a:r>
              <a:rPr kumimoji="1" lang="ja-JP" altLang="en-US" sz="2400" dirty="0">
                <a:solidFill>
                  <a:srgbClr val="FF0000"/>
                </a:solidFill>
                <a:latin typeface="メイリオ" panose="020B0604030504040204" pitchFamily="50" charset="-128"/>
                <a:ea typeface="メイリオ" panose="020B0604030504040204" pitchFamily="50" charset="-128"/>
              </a:rPr>
              <a:t>の①）</a:t>
            </a:r>
          </a:p>
        </p:txBody>
      </p:sp>
    </p:spTree>
    <p:extLst>
      <p:ext uri="{BB962C8B-B14F-4D97-AF65-F5344CB8AC3E}">
        <p14:creationId xmlns:p14="http://schemas.microsoft.com/office/powerpoint/2010/main" val="277497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D6C4D2A-0E9B-4E71-326B-95E2AD33A625}"/>
              </a:ext>
            </a:extLst>
          </p:cNvPr>
          <p:cNvSpPr>
            <a:spLocks noGrp="1"/>
          </p:cNvSpPr>
          <p:nvPr>
            <p:ph type="sldNum" sz="quarter" idx="12"/>
          </p:nvPr>
        </p:nvSpPr>
        <p:spPr>
          <a:xfrm>
            <a:off x="8475133" y="6212417"/>
            <a:ext cx="2743200"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11</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B3F24B-9BAD-4A86-83CD-8DC7FE7F96C8}"/>
              </a:ext>
            </a:extLst>
          </p:cNvPr>
          <p:cNvSpPr txBox="1"/>
          <p:nvPr/>
        </p:nvSpPr>
        <p:spPr>
          <a:xfrm>
            <a:off x="1236133" y="1912870"/>
            <a:ext cx="9364134" cy="2554545"/>
          </a:xfrm>
          <a:prstGeom prst="rect">
            <a:avLst/>
          </a:prstGeom>
          <a:noFill/>
        </p:spPr>
        <p:txBody>
          <a:bodyPr wrap="square" rtlCol="0">
            <a:spAutoFit/>
          </a:bodyPr>
          <a:lstStyle/>
          <a:p>
            <a:r>
              <a:rPr kumimoji="1" lang="en-US" altLang="ja-JP" sz="3200" dirty="0">
                <a:solidFill>
                  <a:srgbClr val="FF0000"/>
                </a:solidFill>
                <a:latin typeface="メイリオ" panose="020B0604030504040204" pitchFamily="50" charset="-128"/>
                <a:ea typeface="メイリオ" panose="020B0604030504040204" pitchFamily="50" charset="-128"/>
              </a:rPr>
              <a:t>××</a:t>
            </a:r>
            <a:r>
              <a:rPr kumimoji="1" lang="ja-JP" altLang="en-US" sz="3200" dirty="0">
                <a:solidFill>
                  <a:srgbClr val="FF0000"/>
                </a:solidFill>
                <a:latin typeface="メイリオ" panose="020B0604030504040204" pitchFamily="50" charset="-128"/>
                <a:ea typeface="メイリオ" panose="020B0604030504040204" pitchFamily="50" charset="-128"/>
              </a:rPr>
              <a:t>をすれば、こういう姿や結果になります</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〇〇が難しい理由</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貴社が実現したいこと（結果）</a:t>
            </a:r>
            <a:endParaRPr kumimoji="1" lang="en-US" altLang="ja-JP" sz="3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A895F80-DD7E-4E53-8C08-DF3BDBBBC458}"/>
              </a:ext>
            </a:extLst>
          </p:cNvPr>
          <p:cNvSpPr txBox="1"/>
          <p:nvPr/>
        </p:nvSpPr>
        <p:spPr>
          <a:xfrm>
            <a:off x="1236133" y="4850043"/>
            <a:ext cx="8494633" cy="120032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提案の中身</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（お客様ができない・実現は難しいと考えられておられた）</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solidFill>
                  <a:srgbClr val="0000FF"/>
                </a:solidFill>
                <a:latin typeface="メイリオ" panose="020B0604030504040204" pitchFamily="50" charset="-128"/>
                <a:ea typeface="メイリオ" panose="020B0604030504040204" pitchFamily="50" charset="-128"/>
              </a:rPr>
              <a:t>〇○○○（と言う姿や結果）を実現</a:t>
            </a:r>
            <a:r>
              <a:rPr kumimoji="1" lang="ja-JP" altLang="en-US" sz="2400" dirty="0">
                <a:latin typeface="メイリオ" panose="020B0604030504040204" pitchFamily="50" charset="-128"/>
                <a:ea typeface="メイリオ" panose="020B0604030504040204" pitchFamily="50" charset="-128"/>
              </a:rPr>
              <a:t>できます</a:t>
            </a:r>
            <a:endParaRPr kumimoji="1"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A7DE4E2-F008-A9A9-FDAF-F82267568842}"/>
              </a:ext>
            </a:extLst>
          </p:cNvPr>
          <p:cNvSpPr txBox="1"/>
          <p:nvPr/>
        </p:nvSpPr>
        <p:spPr>
          <a:xfrm>
            <a:off x="999065" y="329913"/>
            <a:ext cx="9973733"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提案１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0815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D6C4D2A-0E9B-4E71-326B-95E2AD33A625}"/>
              </a:ext>
            </a:extLst>
          </p:cNvPr>
          <p:cNvSpPr>
            <a:spLocks noGrp="1"/>
          </p:cNvSpPr>
          <p:nvPr>
            <p:ph type="sldNum" sz="quarter" idx="12"/>
          </p:nvPr>
        </p:nvSpPr>
        <p:spPr>
          <a:xfrm>
            <a:off x="8475133" y="6212417"/>
            <a:ext cx="2743200"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12</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B3F24B-9BAD-4A86-83CD-8DC7FE7F96C8}"/>
              </a:ext>
            </a:extLst>
          </p:cNvPr>
          <p:cNvSpPr txBox="1"/>
          <p:nvPr/>
        </p:nvSpPr>
        <p:spPr>
          <a:xfrm>
            <a:off x="1233567" y="2254071"/>
            <a:ext cx="4288353" cy="584775"/>
          </a:xfrm>
          <a:prstGeom prst="rect">
            <a:avLst/>
          </a:prstGeom>
          <a:noFill/>
        </p:spPr>
        <p:txBody>
          <a:bodyPr wrap="non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実現する方法（方法）</a:t>
            </a:r>
          </a:p>
        </p:txBody>
      </p:sp>
      <p:sp>
        <p:nvSpPr>
          <p:cNvPr id="5" name="テキスト ボックス 4">
            <a:extLst>
              <a:ext uri="{FF2B5EF4-FFF2-40B4-BE49-F238E27FC236}">
                <a16:creationId xmlns:a16="http://schemas.microsoft.com/office/drawing/2014/main" id="{3A895F80-DD7E-4E53-8C08-DF3BDBBBC458}"/>
              </a:ext>
            </a:extLst>
          </p:cNvPr>
          <p:cNvSpPr txBox="1"/>
          <p:nvPr/>
        </p:nvSpPr>
        <p:spPr>
          <a:xfrm>
            <a:off x="1233567" y="3774231"/>
            <a:ext cx="7943200" cy="156966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提案の中身</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お客様は</a:t>
            </a:r>
            <a:r>
              <a:rPr lang="ja-JP" altLang="en-US" sz="2400" dirty="0">
                <a:solidFill>
                  <a:schemeClr val="bg1"/>
                </a:solidFill>
                <a:latin typeface="メイリオ" panose="020B0604030504040204" pitchFamily="50" charset="-128"/>
                <a:ea typeface="メイリオ" panose="020B0604030504040204" pitchFamily="50" charset="-128"/>
              </a:rPr>
              <a:t>具体的に</a:t>
            </a:r>
            <a:r>
              <a:rPr lang="en-US" altLang="ja-JP" sz="2400" dirty="0">
                <a:solidFill>
                  <a:schemeClr val="bg1"/>
                </a:solidFill>
                <a:latin typeface="メイリオ" panose="020B0604030504040204" pitchFamily="50" charset="-128"/>
                <a:ea typeface="メイリオ" panose="020B0604030504040204" pitchFamily="50" charset="-128"/>
              </a:rPr>
              <a:t>××</a:t>
            </a:r>
            <a:r>
              <a:rPr lang="ja-JP" altLang="en-US" sz="2400" dirty="0">
                <a:solidFill>
                  <a:schemeClr val="bg1"/>
                </a:solidFill>
                <a:latin typeface="メイリオ" panose="020B0604030504040204" pitchFamily="50" charset="-128"/>
                <a:ea typeface="メイリオ" panose="020B0604030504040204" pitchFamily="50" charset="-128"/>
              </a:rPr>
              <a:t>のアクション</a:t>
            </a:r>
            <a:r>
              <a:rPr lang="ja-JP" altLang="en-US" sz="2400" dirty="0">
                <a:latin typeface="メイリオ" panose="020B0604030504040204" pitchFamily="50" charset="-128"/>
                <a:ea typeface="メイリオ" panose="020B0604030504040204" pitchFamily="50" charset="-128"/>
              </a:rPr>
              <a:t>をすれば</a:t>
            </a:r>
            <a:endParaRPr lang="en-US" altLang="ja-JP" sz="2400" dirty="0">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a:t>
            </a: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を採用して、</a:t>
            </a: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のように使えば</a:t>
            </a:r>
            <a:r>
              <a:rPr lang="ja-JP" altLang="en-US" sz="2400" dirty="0">
                <a:latin typeface="メイリオ" panose="020B0604030504040204" pitchFamily="50" charset="-128"/>
                <a:ea typeface="メイリオ" panose="020B0604030504040204" pitchFamily="50" charset="-128"/>
              </a:rPr>
              <a:t>・・・提案内容）</a:t>
            </a:r>
            <a:endParaRPr kumimoji="1"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A7DE4E2-F008-A9A9-FDAF-F82267568842}"/>
              </a:ext>
            </a:extLst>
          </p:cNvPr>
          <p:cNvSpPr txBox="1"/>
          <p:nvPr/>
        </p:nvSpPr>
        <p:spPr>
          <a:xfrm>
            <a:off x="999065" y="329913"/>
            <a:ext cx="9973733"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提案１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930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3D1CA0D-E5CA-FB3F-C3A2-14F614190456}"/>
              </a:ext>
            </a:extLst>
          </p:cNvPr>
          <p:cNvSpPr>
            <a:spLocks noGrp="1"/>
          </p:cNvSpPr>
          <p:nvPr>
            <p:ph type="sldNum" sz="quarter" idx="12"/>
          </p:nvPr>
        </p:nvSpPr>
        <p:spPr/>
        <p:txBody>
          <a:bodyPr/>
          <a:lstStyle/>
          <a:p>
            <a:fld id="{532EED41-674A-47A1-9D0E-025CA5A707CB}" type="slidenum">
              <a:rPr kumimoji="1" lang="ja-JP" altLang="en-US" smtClean="0"/>
              <a:t>13</a:t>
            </a:fld>
            <a:endParaRPr kumimoji="1" lang="ja-JP" altLang="en-US"/>
          </a:p>
        </p:txBody>
      </p:sp>
      <p:sp>
        <p:nvSpPr>
          <p:cNvPr id="4" name="テキスト ボックス 3">
            <a:extLst>
              <a:ext uri="{FF2B5EF4-FFF2-40B4-BE49-F238E27FC236}">
                <a16:creationId xmlns:a16="http://schemas.microsoft.com/office/drawing/2014/main" id="{2F516E19-2D77-4C45-95E4-F9E24F16E673}"/>
              </a:ext>
            </a:extLst>
          </p:cNvPr>
          <p:cNvSpPr txBox="1"/>
          <p:nvPr/>
        </p:nvSpPr>
        <p:spPr>
          <a:xfrm>
            <a:off x="1342284" y="1591298"/>
            <a:ext cx="7805805" cy="954107"/>
          </a:xfrm>
          <a:prstGeom prst="rect">
            <a:avLst/>
          </a:prstGeom>
          <a:noFill/>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それが実現できる根拠をしめす・競合優位</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r>
              <a:rPr kumimoji="1" lang="ja-JP" altLang="en-US" sz="2800" dirty="0">
                <a:solidFill>
                  <a:srgbClr val="FF0000"/>
                </a:solidFill>
                <a:latin typeface="メイリオ" panose="020B0604030504040204" pitchFamily="50" charset="-128"/>
                <a:ea typeface="メイリオ" panose="020B0604030504040204" pitchFamily="50" charset="-128"/>
              </a:rPr>
              <a:t>具体的方法・他社事例・実例など</a:t>
            </a:r>
          </a:p>
        </p:txBody>
      </p:sp>
      <p:sp>
        <p:nvSpPr>
          <p:cNvPr id="5" name="テキスト ボックス 4">
            <a:extLst>
              <a:ext uri="{FF2B5EF4-FFF2-40B4-BE49-F238E27FC236}">
                <a16:creationId xmlns:a16="http://schemas.microsoft.com/office/drawing/2014/main" id="{9BC1980F-4BD9-4E82-807A-2BA44942278C}"/>
              </a:ext>
            </a:extLst>
          </p:cNvPr>
          <p:cNvSpPr txBox="1"/>
          <p:nvPr/>
        </p:nvSpPr>
        <p:spPr>
          <a:xfrm>
            <a:off x="1425031" y="2802774"/>
            <a:ext cx="9928769" cy="341632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dirty="0">
                <a:solidFill>
                  <a:srgbClr val="0000FF"/>
                </a:solidFill>
                <a:latin typeface="メイリオ" panose="020B0604030504040204" pitchFamily="50" charset="-128"/>
                <a:ea typeface="メイリオ" panose="020B0604030504040204" pitchFamily="50" charset="-128"/>
              </a:rPr>
              <a:t>・具体的にこのようにします・・・（と強みを示し納得性を増す）</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・なぜならば・・・（と特長・メリットと、その効果の根拠を示す）</a:t>
            </a:r>
            <a:endParaRPr lang="en-US" altLang="ja-JP" sz="2400" dirty="0">
              <a:solidFill>
                <a:srgbClr val="0000FF"/>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我が社・商品・サービス独自の機能・性能</a:t>
            </a:r>
            <a:endParaRPr lang="en-US" altLang="ja-JP" sz="2400" dirty="0">
              <a:solidFill>
                <a:schemeClr val="bg1"/>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だからこそ実現できる内容・価値</a:t>
            </a:r>
            <a:endParaRPr lang="en-US" altLang="ja-JP" sz="2400" dirty="0">
              <a:solidFill>
                <a:schemeClr val="bg1"/>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競合との比較、競争優位性のアピール</a:t>
            </a: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・他社でも採用されこんな成果が出た実例があります</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9951A44-C1E5-40C2-1DB4-D104780B8933}"/>
              </a:ext>
            </a:extLst>
          </p:cNvPr>
          <p:cNvSpPr txBox="1"/>
          <p:nvPr/>
        </p:nvSpPr>
        <p:spPr>
          <a:xfrm>
            <a:off x="999065" y="329913"/>
            <a:ext cx="11110676"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提案１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96785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CF2C451-B891-4D3E-95F6-333BFF605D61}"/>
              </a:ext>
            </a:extLst>
          </p:cNvPr>
          <p:cNvSpPr>
            <a:spLocks noGrp="1"/>
          </p:cNvSpPr>
          <p:nvPr>
            <p:ph type="title"/>
          </p:nvPr>
        </p:nvSpPr>
        <p:spPr>
          <a:xfrm>
            <a:off x="838200" y="365125"/>
            <a:ext cx="11715044" cy="1325563"/>
          </a:xfrm>
        </p:spPr>
        <p:txBody>
          <a:bodyPr>
            <a:normAutofit/>
          </a:bodyPr>
          <a:lstStyle/>
          <a:p>
            <a:r>
              <a:rPr lang="ja-JP" altLang="en-US" sz="4000" dirty="0">
                <a:latin typeface="メイリオ" panose="020B0604030504040204" pitchFamily="50" charset="-128"/>
                <a:ea typeface="メイリオ" panose="020B0604030504040204" pitchFamily="50" charset="-128"/>
              </a:rPr>
              <a:t>ご提案　</a:t>
            </a:r>
          </a:p>
        </p:txBody>
      </p:sp>
      <p:sp>
        <p:nvSpPr>
          <p:cNvPr id="2" name="コンテンツ プレースホルダー 1">
            <a:extLst>
              <a:ext uri="{FF2B5EF4-FFF2-40B4-BE49-F238E27FC236}">
                <a16:creationId xmlns:a16="http://schemas.microsoft.com/office/drawing/2014/main" id="{6CB664C3-2579-4F35-9405-7BBD25A7B9BD}"/>
              </a:ext>
            </a:extLst>
          </p:cNvPr>
          <p:cNvSpPr>
            <a:spLocks noGrp="1"/>
          </p:cNvSpPr>
          <p:nvPr>
            <p:ph idx="1"/>
          </p:nvPr>
        </p:nvSpPr>
        <p:spPr>
          <a:xfrm>
            <a:off x="2152649" y="2535840"/>
            <a:ext cx="8786283" cy="2781885"/>
          </a:xfrm>
        </p:spPr>
        <p:txBody>
          <a:bodyPr/>
          <a:lstStyle/>
          <a:p>
            <a:pPr marL="0" indent="0">
              <a:buNone/>
            </a:pPr>
            <a:r>
              <a:rPr lang="ja-JP" altLang="en-US" sz="2400" dirty="0">
                <a:solidFill>
                  <a:schemeClr val="bg1">
                    <a:lumMod val="85000"/>
                  </a:schemeClr>
                </a:solidFill>
                <a:latin typeface="メイリオ" panose="020B0604030504040204" pitchFamily="50" charset="-128"/>
                <a:ea typeface="メイリオ" panose="020B0604030504040204" pitchFamily="50" charset="-128"/>
              </a:rPr>
              <a:t>１．○○○○の実現</a:t>
            </a: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２．○○○○の実現　（⇒１．と同様のことを示す）</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r>
              <a:rPr lang="ja-JP" altLang="en-US" sz="2400" dirty="0">
                <a:solidFill>
                  <a:schemeClr val="bg1">
                    <a:lumMod val="85000"/>
                  </a:schemeClr>
                </a:solidFill>
                <a:latin typeface="メイリオ" panose="020B0604030504040204" pitchFamily="50" charset="-128"/>
                <a:ea typeface="メイリオ" panose="020B0604030504040204" pitchFamily="50" charset="-128"/>
              </a:rPr>
              <a:t>３．○○○○の実現</a:t>
            </a:r>
          </a:p>
        </p:txBody>
      </p:sp>
      <p:sp>
        <p:nvSpPr>
          <p:cNvPr id="5" name="スライド番号プレースホルダー 4">
            <a:extLst>
              <a:ext uri="{FF2B5EF4-FFF2-40B4-BE49-F238E27FC236}">
                <a16:creationId xmlns:a16="http://schemas.microsoft.com/office/drawing/2014/main" id="{90734287-8EAB-B31E-42FB-935A0A1D9739}"/>
              </a:ext>
            </a:extLst>
          </p:cNvPr>
          <p:cNvSpPr>
            <a:spLocks noGrp="1"/>
          </p:cNvSpPr>
          <p:nvPr>
            <p:ph type="sldNum" sz="quarter" idx="12"/>
          </p:nvPr>
        </p:nvSpPr>
        <p:spPr>
          <a:xfrm>
            <a:off x="8610600" y="6356350"/>
            <a:ext cx="3056098"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14</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9747476-E4E3-4A7A-92BC-0931AB9693D4}"/>
              </a:ext>
            </a:extLst>
          </p:cNvPr>
          <p:cNvSpPr txBox="1"/>
          <p:nvPr/>
        </p:nvSpPr>
        <p:spPr>
          <a:xfrm>
            <a:off x="1985637" y="1319062"/>
            <a:ext cx="7465519" cy="830997"/>
          </a:xfrm>
          <a:prstGeom prst="rect">
            <a:avLst/>
          </a:prstGeom>
          <a:noFill/>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経営課題を解決するためのマネジメント課題）</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FF0000"/>
                </a:solidFill>
                <a:latin typeface="メイリオ" panose="020B0604030504040204" pitchFamily="50" charset="-128"/>
                <a:ea typeface="メイリオ" panose="020B0604030504040204" pitchFamily="50" charset="-128"/>
              </a:rPr>
              <a:t>（ＷＨＹを解決するためのＷＨＡＴの実現提案）</a:t>
            </a:r>
          </a:p>
        </p:txBody>
      </p:sp>
    </p:spTree>
    <p:extLst>
      <p:ext uri="{BB962C8B-B14F-4D97-AF65-F5344CB8AC3E}">
        <p14:creationId xmlns:p14="http://schemas.microsoft.com/office/powerpoint/2010/main" val="3756279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D6C4D2A-0E9B-4E71-326B-95E2AD33A625}"/>
              </a:ext>
            </a:extLst>
          </p:cNvPr>
          <p:cNvSpPr>
            <a:spLocks noGrp="1"/>
          </p:cNvSpPr>
          <p:nvPr>
            <p:ph type="sldNum" sz="quarter" idx="12"/>
          </p:nvPr>
        </p:nvSpPr>
        <p:spPr>
          <a:xfrm>
            <a:off x="8475133" y="6212417"/>
            <a:ext cx="2743200"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15</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B3F24B-9BAD-4A86-83CD-8DC7FE7F96C8}"/>
              </a:ext>
            </a:extLst>
          </p:cNvPr>
          <p:cNvSpPr txBox="1"/>
          <p:nvPr/>
        </p:nvSpPr>
        <p:spPr>
          <a:xfrm>
            <a:off x="1236133" y="1912870"/>
            <a:ext cx="9364134" cy="2554545"/>
          </a:xfrm>
          <a:prstGeom prst="rect">
            <a:avLst/>
          </a:prstGeom>
          <a:noFill/>
        </p:spPr>
        <p:txBody>
          <a:bodyPr wrap="square" rtlCol="0">
            <a:spAutoFit/>
          </a:bodyPr>
          <a:lstStyle/>
          <a:p>
            <a:r>
              <a:rPr kumimoji="1" lang="en-US" altLang="ja-JP" sz="3200" dirty="0">
                <a:solidFill>
                  <a:srgbClr val="FF0000"/>
                </a:solidFill>
                <a:latin typeface="メイリオ" panose="020B0604030504040204" pitchFamily="50" charset="-128"/>
                <a:ea typeface="メイリオ" panose="020B0604030504040204" pitchFamily="50" charset="-128"/>
              </a:rPr>
              <a:t>××</a:t>
            </a:r>
            <a:r>
              <a:rPr kumimoji="1" lang="ja-JP" altLang="en-US" sz="3200" dirty="0">
                <a:solidFill>
                  <a:srgbClr val="FF0000"/>
                </a:solidFill>
                <a:latin typeface="メイリオ" panose="020B0604030504040204" pitchFamily="50" charset="-128"/>
                <a:ea typeface="メイリオ" panose="020B0604030504040204" pitchFamily="50" charset="-128"/>
              </a:rPr>
              <a:t>をすれば、こういう姿や結果になります</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〇〇が難しい理由</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貴社が実現したいこと（結果）</a:t>
            </a:r>
            <a:endParaRPr kumimoji="1" lang="en-US" altLang="ja-JP" sz="3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A895F80-DD7E-4E53-8C08-DF3BDBBBC458}"/>
              </a:ext>
            </a:extLst>
          </p:cNvPr>
          <p:cNvSpPr txBox="1"/>
          <p:nvPr/>
        </p:nvSpPr>
        <p:spPr>
          <a:xfrm>
            <a:off x="1236133" y="4850043"/>
            <a:ext cx="8494633" cy="120032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提案の中身</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（お客様ができない・実現は難しいと考えられておられた）</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solidFill>
                  <a:srgbClr val="0000FF"/>
                </a:solidFill>
                <a:latin typeface="メイリオ" panose="020B0604030504040204" pitchFamily="50" charset="-128"/>
                <a:ea typeface="メイリオ" panose="020B0604030504040204" pitchFamily="50" charset="-128"/>
              </a:rPr>
              <a:t>〇○○○（と言う姿や結果）を実現</a:t>
            </a:r>
            <a:r>
              <a:rPr kumimoji="1" lang="ja-JP" altLang="en-US" sz="2400" dirty="0">
                <a:latin typeface="メイリオ" panose="020B0604030504040204" pitchFamily="50" charset="-128"/>
                <a:ea typeface="メイリオ" panose="020B0604030504040204" pitchFamily="50" charset="-128"/>
              </a:rPr>
              <a:t>できます</a:t>
            </a:r>
            <a:endParaRPr kumimoji="1"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A7DE4E2-F008-A9A9-FDAF-F82267568842}"/>
              </a:ext>
            </a:extLst>
          </p:cNvPr>
          <p:cNvSpPr txBox="1"/>
          <p:nvPr/>
        </p:nvSpPr>
        <p:spPr>
          <a:xfrm>
            <a:off x="999065" y="329913"/>
            <a:ext cx="9973733"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提案２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4057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D6C4D2A-0E9B-4E71-326B-95E2AD33A625}"/>
              </a:ext>
            </a:extLst>
          </p:cNvPr>
          <p:cNvSpPr>
            <a:spLocks noGrp="1"/>
          </p:cNvSpPr>
          <p:nvPr>
            <p:ph type="sldNum" sz="quarter" idx="12"/>
          </p:nvPr>
        </p:nvSpPr>
        <p:spPr>
          <a:xfrm>
            <a:off x="8475133" y="6212417"/>
            <a:ext cx="2743200"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16</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B3F24B-9BAD-4A86-83CD-8DC7FE7F96C8}"/>
              </a:ext>
            </a:extLst>
          </p:cNvPr>
          <p:cNvSpPr txBox="1"/>
          <p:nvPr/>
        </p:nvSpPr>
        <p:spPr>
          <a:xfrm>
            <a:off x="1233567" y="2254071"/>
            <a:ext cx="4288353" cy="584775"/>
          </a:xfrm>
          <a:prstGeom prst="rect">
            <a:avLst/>
          </a:prstGeom>
          <a:noFill/>
        </p:spPr>
        <p:txBody>
          <a:bodyPr wrap="non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実現する方法（方法）</a:t>
            </a:r>
          </a:p>
        </p:txBody>
      </p:sp>
      <p:sp>
        <p:nvSpPr>
          <p:cNvPr id="5" name="テキスト ボックス 4">
            <a:extLst>
              <a:ext uri="{FF2B5EF4-FFF2-40B4-BE49-F238E27FC236}">
                <a16:creationId xmlns:a16="http://schemas.microsoft.com/office/drawing/2014/main" id="{3A895F80-DD7E-4E53-8C08-DF3BDBBBC458}"/>
              </a:ext>
            </a:extLst>
          </p:cNvPr>
          <p:cNvSpPr txBox="1"/>
          <p:nvPr/>
        </p:nvSpPr>
        <p:spPr>
          <a:xfrm>
            <a:off x="1233567" y="3774231"/>
            <a:ext cx="7943200" cy="156966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提案の中身</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お客様は</a:t>
            </a:r>
            <a:r>
              <a:rPr lang="ja-JP" altLang="en-US" sz="2400" dirty="0">
                <a:solidFill>
                  <a:schemeClr val="bg1"/>
                </a:solidFill>
                <a:latin typeface="メイリオ" panose="020B0604030504040204" pitchFamily="50" charset="-128"/>
                <a:ea typeface="メイリオ" panose="020B0604030504040204" pitchFamily="50" charset="-128"/>
              </a:rPr>
              <a:t>具体的に</a:t>
            </a:r>
            <a:r>
              <a:rPr lang="en-US" altLang="ja-JP" sz="2400" dirty="0">
                <a:solidFill>
                  <a:schemeClr val="bg1"/>
                </a:solidFill>
                <a:latin typeface="メイリオ" panose="020B0604030504040204" pitchFamily="50" charset="-128"/>
                <a:ea typeface="メイリオ" panose="020B0604030504040204" pitchFamily="50" charset="-128"/>
              </a:rPr>
              <a:t>××</a:t>
            </a:r>
            <a:r>
              <a:rPr lang="ja-JP" altLang="en-US" sz="2400" dirty="0">
                <a:solidFill>
                  <a:schemeClr val="bg1"/>
                </a:solidFill>
                <a:latin typeface="メイリオ" panose="020B0604030504040204" pitchFamily="50" charset="-128"/>
                <a:ea typeface="メイリオ" panose="020B0604030504040204" pitchFamily="50" charset="-128"/>
              </a:rPr>
              <a:t>のアクション</a:t>
            </a:r>
            <a:r>
              <a:rPr lang="ja-JP" altLang="en-US" sz="2400" dirty="0">
                <a:latin typeface="メイリオ" panose="020B0604030504040204" pitchFamily="50" charset="-128"/>
                <a:ea typeface="メイリオ" panose="020B0604030504040204" pitchFamily="50" charset="-128"/>
              </a:rPr>
              <a:t>をすれば</a:t>
            </a:r>
            <a:endParaRPr lang="en-US" altLang="ja-JP" sz="2400" dirty="0">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a:t>
            </a: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を採用して、</a:t>
            </a: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のように使えば</a:t>
            </a:r>
            <a:r>
              <a:rPr lang="ja-JP" altLang="en-US" sz="2400" dirty="0">
                <a:latin typeface="メイリオ" panose="020B0604030504040204" pitchFamily="50" charset="-128"/>
                <a:ea typeface="メイリオ" panose="020B0604030504040204" pitchFamily="50" charset="-128"/>
              </a:rPr>
              <a:t>・・・提案内容）</a:t>
            </a:r>
            <a:endParaRPr kumimoji="1"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A7DE4E2-F008-A9A9-FDAF-F82267568842}"/>
              </a:ext>
            </a:extLst>
          </p:cNvPr>
          <p:cNvSpPr txBox="1"/>
          <p:nvPr/>
        </p:nvSpPr>
        <p:spPr>
          <a:xfrm>
            <a:off x="999065" y="329913"/>
            <a:ext cx="9973733"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提案２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904234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3D1CA0D-E5CA-FB3F-C3A2-14F614190456}"/>
              </a:ext>
            </a:extLst>
          </p:cNvPr>
          <p:cNvSpPr>
            <a:spLocks noGrp="1"/>
          </p:cNvSpPr>
          <p:nvPr>
            <p:ph type="sldNum" sz="quarter" idx="12"/>
          </p:nvPr>
        </p:nvSpPr>
        <p:spPr>
          <a:xfrm>
            <a:off x="8610600" y="6356350"/>
            <a:ext cx="3050696"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17</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F516E19-2D77-4C45-95E4-F9E24F16E673}"/>
              </a:ext>
            </a:extLst>
          </p:cNvPr>
          <p:cNvSpPr txBox="1"/>
          <p:nvPr/>
        </p:nvSpPr>
        <p:spPr>
          <a:xfrm>
            <a:off x="1342284" y="1591298"/>
            <a:ext cx="7792493" cy="954107"/>
          </a:xfrm>
          <a:prstGeom prst="rect">
            <a:avLst/>
          </a:prstGeom>
          <a:noFill/>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それが実現できる根拠をしめす・競合優位</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r>
              <a:rPr kumimoji="1" lang="ja-JP" altLang="en-US" sz="2800" dirty="0">
                <a:solidFill>
                  <a:srgbClr val="FF0000"/>
                </a:solidFill>
                <a:latin typeface="メイリオ" panose="020B0604030504040204" pitchFamily="50" charset="-128"/>
                <a:ea typeface="メイリオ" panose="020B0604030504040204" pitchFamily="50" charset="-128"/>
              </a:rPr>
              <a:t>具体的方法・他社事例・実例など</a:t>
            </a:r>
          </a:p>
        </p:txBody>
      </p:sp>
      <p:sp>
        <p:nvSpPr>
          <p:cNvPr id="5" name="テキスト ボックス 4">
            <a:extLst>
              <a:ext uri="{FF2B5EF4-FFF2-40B4-BE49-F238E27FC236}">
                <a16:creationId xmlns:a16="http://schemas.microsoft.com/office/drawing/2014/main" id="{9BC1980F-4BD9-4E82-807A-2BA44942278C}"/>
              </a:ext>
            </a:extLst>
          </p:cNvPr>
          <p:cNvSpPr txBox="1"/>
          <p:nvPr/>
        </p:nvSpPr>
        <p:spPr>
          <a:xfrm>
            <a:off x="1425031" y="2802774"/>
            <a:ext cx="9911836" cy="341632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dirty="0">
                <a:solidFill>
                  <a:srgbClr val="0000FF"/>
                </a:solidFill>
                <a:latin typeface="メイリオ" panose="020B0604030504040204" pitchFamily="50" charset="-128"/>
                <a:ea typeface="メイリオ" panose="020B0604030504040204" pitchFamily="50" charset="-128"/>
              </a:rPr>
              <a:t>・具体的にこのようにします・・・（と強みを示し納得性を増す）</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・なぜならば・・・（と特長・メリットと、その効果の根拠を示す）</a:t>
            </a:r>
            <a:endParaRPr lang="en-US" altLang="ja-JP" sz="2400" dirty="0">
              <a:solidFill>
                <a:srgbClr val="0000FF"/>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我が社・商品・サービス独自の機能・性能</a:t>
            </a:r>
            <a:endParaRPr lang="en-US" altLang="ja-JP" sz="2400" dirty="0">
              <a:solidFill>
                <a:schemeClr val="bg1"/>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だからこそ実現できる内容・価値</a:t>
            </a:r>
            <a:endParaRPr lang="en-US" altLang="ja-JP" sz="2400" dirty="0">
              <a:solidFill>
                <a:schemeClr val="bg1"/>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競合との比較、競争優位性のアピール</a:t>
            </a: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・他社でも採用されこんな成果が出た実例があります</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9951A44-C1E5-40C2-1DB4-D104780B8933}"/>
              </a:ext>
            </a:extLst>
          </p:cNvPr>
          <p:cNvSpPr txBox="1"/>
          <p:nvPr/>
        </p:nvSpPr>
        <p:spPr>
          <a:xfrm>
            <a:off x="999065" y="329913"/>
            <a:ext cx="11091728"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提案２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1878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CF2C451-B891-4D3E-95F6-333BFF605D61}"/>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ご提案　</a:t>
            </a:r>
          </a:p>
        </p:txBody>
      </p:sp>
      <p:sp>
        <p:nvSpPr>
          <p:cNvPr id="2" name="コンテンツ プレースホルダー 1">
            <a:extLst>
              <a:ext uri="{FF2B5EF4-FFF2-40B4-BE49-F238E27FC236}">
                <a16:creationId xmlns:a16="http://schemas.microsoft.com/office/drawing/2014/main" id="{6CB664C3-2579-4F35-9405-7BBD25A7B9BD}"/>
              </a:ext>
            </a:extLst>
          </p:cNvPr>
          <p:cNvSpPr>
            <a:spLocks noGrp="1"/>
          </p:cNvSpPr>
          <p:nvPr>
            <p:ph idx="1"/>
          </p:nvPr>
        </p:nvSpPr>
        <p:spPr>
          <a:xfrm>
            <a:off x="2152650" y="2535840"/>
            <a:ext cx="7886700" cy="2781885"/>
          </a:xfrm>
        </p:spPr>
        <p:txBody>
          <a:bodyPr/>
          <a:lstStyle/>
          <a:p>
            <a:pPr marL="0" indent="0">
              <a:buNone/>
            </a:pPr>
            <a:r>
              <a:rPr lang="ja-JP" altLang="en-US" sz="2400" dirty="0">
                <a:solidFill>
                  <a:schemeClr val="bg1">
                    <a:lumMod val="85000"/>
                  </a:schemeClr>
                </a:solidFill>
                <a:latin typeface="メイリオ" panose="020B0604030504040204" pitchFamily="50" charset="-128"/>
                <a:ea typeface="メイリオ" panose="020B0604030504040204" pitchFamily="50" charset="-128"/>
              </a:rPr>
              <a:t>１．○○○○の実現</a:t>
            </a: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solidFill>
                  <a:schemeClr val="bg1">
                    <a:lumMod val="85000"/>
                  </a:schemeClr>
                </a:solidFill>
                <a:latin typeface="メイリオ" panose="020B0604030504040204" pitchFamily="50" charset="-128"/>
                <a:ea typeface="メイリオ" panose="020B0604030504040204" pitchFamily="50" charset="-128"/>
              </a:rPr>
              <a:t>２．○○○○の実現</a:t>
            </a: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endParaRPr lang="en-US" altLang="ja-JP" sz="2400" dirty="0">
              <a:solidFill>
                <a:schemeClr val="bg1">
                  <a:lumMod val="85000"/>
                </a:schemeClr>
              </a:solidFill>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３．○○○○の実現　（⇒２．と同様のことを示す）</a:t>
            </a:r>
            <a:endParaRPr lang="en-US" altLang="ja-JP" sz="2400" dirty="0">
              <a:latin typeface="メイリオ" panose="020B0604030504040204" pitchFamily="50" charset="-128"/>
              <a:ea typeface="メイリオ" panose="020B0604030504040204" pitchFamily="50" charset="-128"/>
            </a:endParaRPr>
          </a:p>
          <a:p>
            <a:pPr marL="0" indent="0">
              <a:buNone/>
            </a:pPr>
            <a:endParaRPr lang="ja-JP" altLang="en-US" sz="240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EC572915-E046-4285-9C65-D0193088D38C}"/>
              </a:ext>
            </a:extLst>
          </p:cNvPr>
          <p:cNvSpPr>
            <a:spLocks noGrp="1"/>
          </p:cNvSpPr>
          <p:nvPr>
            <p:ph type="sldNum" sz="quarter" idx="12"/>
          </p:nvPr>
        </p:nvSpPr>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18</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99747476-E4E3-4A7A-92BC-0931AB9693D4}"/>
              </a:ext>
            </a:extLst>
          </p:cNvPr>
          <p:cNvSpPr txBox="1"/>
          <p:nvPr/>
        </p:nvSpPr>
        <p:spPr>
          <a:xfrm>
            <a:off x="1985637" y="1319062"/>
            <a:ext cx="8284429" cy="830997"/>
          </a:xfrm>
          <a:prstGeom prst="rect">
            <a:avLst/>
          </a:prstGeom>
          <a:noFill/>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経営課題を解決するためのマネジメント課題）</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FF0000"/>
                </a:solidFill>
                <a:latin typeface="メイリオ" panose="020B0604030504040204" pitchFamily="50" charset="-128"/>
                <a:ea typeface="メイリオ" panose="020B0604030504040204" pitchFamily="50" charset="-128"/>
              </a:rPr>
              <a:t>（ＷＨＹを解決するためのＷＨＡＴの実現提案）</a:t>
            </a:r>
          </a:p>
        </p:txBody>
      </p:sp>
      <p:sp>
        <p:nvSpPr>
          <p:cNvPr id="5" name="テキスト ボックス 4">
            <a:extLst>
              <a:ext uri="{FF2B5EF4-FFF2-40B4-BE49-F238E27FC236}">
                <a16:creationId xmlns:a16="http://schemas.microsoft.com/office/drawing/2014/main" id="{DE9BB28A-3099-997B-42E2-6A43E4ADD884}"/>
              </a:ext>
            </a:extLst>
          </p:cNvPr>
          <p:cNvSpPr txBox="1"/>
          <p:nvPr/>
        </p:nvSpPr>
        <p:spPr>
          <a:xfrm>
            <a:off x="2627779" y="5317724"/>
            <a:ext cx="6794127" cy="923330"/>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合計３つの提案をすると顧客の感じる確からしさが高まる</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１つはド本命の提案、そこまで示されたら採用しない手はない</a:t>
            </a:r>
            <a:endParaRPr kumimoji="1" lang="en-US" altLang="ja-JP" dirty="0">
              <a:latin typeface="メイリオ" panose="020B0604030504040204" pitchFamily="50" charset="-128"/>
              <a:ea typeface="メイリオ" panose="020B0604030504040204" pitchFamily="50" charset="-128"/>
            </a:endParaRPr>
          </a:p>
          <a:p>
            <a:r>
              <a:rPr kumimoji="1" lang="ja-JP" altLang="en-US" dirty="0">
                <a:latin typeface="メイリオ" panose="020B0604030504040204" pitchFamily="50" charset="-128"/>
                <a:ea typeface="メイリオ" panose="020B0604030504040204" pitchFamily="50" charset="-128"/>
              </a:rPr>
              <a:t>あと２つは、付随するベネフィット、将来的な展望を示す</a:t>
            </a:r>
          </a:p>
        </p:txBody>
      </p:sp>
    </p:spTree>
    <p:extLst>
      <p:ext uri="{BB962C8B-B14F-4D97-AF65-F5344CB8AC3E}">
        <p14:creationId xmlns:p14="http://schemas.microsoft.com/office/powerpoint/2010/main" val="4230697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D6C4D2A-0E9B-4E71-326B-95E2AD33A625}"/>
              </a:ext>
            </a:extLst>
          </p:cNvPr>
          <p:cNvSpPr>
            <a:spLocks noGrp="1"/>
          </p:cNvSpPr>
          <p:nvPr>
            <p:ph type="sldNum" sz="quarter" idx="12"/>
          </p:nvPr>
        </p:nvSpPr>
        <p:spPr>
          <a:xfrm>
            <a:off x="8475133" y="6212417"/>
            <a:ext cx="2743200"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19</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B3F24B-9BAD-4A86-83CD-8DC7FE7F96C8}"/>
              </a:ext>
            </a:extLst>
          </p:cNvPr>
          <p:cNvSpPr txBox="1"/>
          <p:nvPr/>
        </p:nvSpPr>
        <p:spPr>
          <a:xfrm>
            <a:off x="1236133" y="1912870"/>
            <a:ext cx="9364134" cy="2554545"/>
          </a:xfrm>
          <a:prstGeom prst="rect">
            <a:avLst/>
          </a:prstGeom>
          <a:noFill/>
        </p:spPr>
        <p:txBody>
          <a:bodyPr wrap="square" rtlCol="0">
            <a:spAutoFit/>
          </a:bodyPr>
          <a:lstStyle/>
          <a:p>
            <a:r>
              <a:rPr kumimoji="1" lang="en-US" altLang="ja-JP" sz="3200" dirty="0">
                <a:solidFill>
                  <a:srgbClr val="FF0000"/>
                </a:solidFill>
                <a:latin typeface="メイリオ" panose="020B0604030504040204" pitchFamily="50" charset="-128"/>
                <a:ea typeface="メイリオ" panose="020B0604030504040204" pitchFamily="50" charset="-128"/>
              </a:rPr>
              <a:t>××</a:t>
            </a:r>
            <a:r>
              <a:rPr kumimoji="1" lang="ja-JP" altLang="en-US" sz="3200" dirty="0">
                <a:solidFill>
                  <a:srgbClr val="FF0000"/>
                </a:solidFill>
                <a:latin typeface="メイリオ" panose="020B0604030504040204" pitchFamily="50" charset="-128"/>
                <a:ea typeface="メイリオ" panose="020B0604030504040204" pitchFamily="50" charset="-128"/>
              </a:rPr>
              <a:t>をすれば、こういう姿や結果になります</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〇〇が難しい理由</a:t>
            </a:r>
            <a:endParaRPr kumimoji="1" lang="en-US" altLang="ja-JP" sz="3200" dirty="0">
              <a:latin typeface="メイリオ" panose="020B0604030504040204" pitchFamily="50" charset="-128"/>
              <a:ea typeface="メイリオ" panose="020B0604030504040204" pitchFamily="50" charset="-128"/>
            </a:endParaRPr>
          </a:p>
          <a:p>
            <a:endParaRPr kumimoji="1" lang="en-US" altLang="ja-JP" sz="3200" dirty="0">
              <a:latin typeface="メイリオ" panose="020B0604030504040204" pitchFamily="50" charset="-128"/>
              <a:ea typeface="メイリオ" panose="020B0604030504040204" pitchFamily="50" charset="-128"/>
            </a:endParaRPr>
          </a:p>
          <a:p>
            <a:r>
              <a:rPr kumimoji="1" lang="ja-JP" altLang="en-US" sz="3200" dirty="0">
                <a:latin typeface="メイリオ" panose="020B0604030504040204" pitchFamily="50" charset="-128"/>
                <a:ea typeface="メイリオ" panose="020B0604030504040204" pitchFamily="50" charset="-128"/>
              </a:rPr>
              <a:t>貴社が実現したいこと（結果）</a:t>
            </a:r>
            <a:endParaRPr kumimoji="1" lang="en-US" altLang="ja-JP" sz="32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3A895F80-DD7E-4E53-8C08-DF3BDBBBC458}"/>
              </a:ext>
            </a:extLst>
          </p:cNvPr>
          <p:cNvSpPr txBox="1"/>
          <p:nvPr/>
        </p:nvSpPr>
        <p:spPr>
          <a:xfrm>
            <a:off x="1236133" y="4850043"/>
            <a:ext cx="8494633" cy="1200329"/>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提案の中身</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（お客様ができない・実現は難しいと考えられておられた）</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solidFill>
                  <a:srgbClr val="0000FF"/>
                </a:solidFill>
                <a:latin typeface="メイリオ" panose="020B0604030504040204" pitchFamily="50" charset="-128"/>
                <a:ea typeface="メイリオ" panose="020B0604030504040204" pitchFamily="50" charset="-128"/>
              </a:rPr>
              <a:t>〇○○○（と言う姿や結果）を実現</a:t>
            </a:r>
            <a:r>
              <a:rPr kumimoji="1" lang="ja-JP" altLang="en-US" sz="2400" dirty="0">
                <a:latin typeface="メイリオ" panose="020B0604030504040204" pitchFamily="50" charset="-128"/>
                <a:ea typeface="メイリオ" panose="020B0604030504040204" pitchFamily="50" charset="-128"/>
              </a:rPr>
              <a:t>できます</a:t>
            </a:r>
            <a:endParaRPr kumimoji="1"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A7DE4E2-F008-A9A9-FDAF-F82267568842}"/>
              </a:ext>
            </a:extLst>
          </p:cNvPr>
          <p:cNvSpPr txBox="1"/>
          <p:nvPr/>
        </p:nvSpPr>
        <p:spPr>
          <a:xfrm>
            <a:off x="999065" y="329913"/>
            <a:ext cx="9973733"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提案３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3024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1E9FEA63-6EB7-446A-9BE1-38B6546B0AD0}"/>
              </a:ext>
            </a:extLst>
          </p:cNvPr>
          <p:cNvSpPr/>
          <p:nvPr/>
        </p:nvSpPr>
        <p:spPr>
          <a:xfrm>
            <a:off x="3321739" y="1116129"/>
            <a:ext cx="7217546" cy="7124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顧客の経営の方針・長期計画・中期計画</a:t>
            </a:r>
          </a:p>
        </p:txBody>
      </p:sp>
      <p:sp>
        <p:nvSpPr>
          <p:cNvPr id="5" name="正方形/長方形 4">
            <a:extLst>
              <a:ext uri="{FF2B5EF4-FFF2-40B4-BE49-F238E27FC236}">
                <a16:creationId xmlns:a16="http://schemas.microsoft.com/office/drawing/2014/main" id="{30462E2C-10E6-4D20-B596-FDEA4679D7C7}"/>
              </a:ext>
            </a:extLst>
          </p:cNvPr>
          <p:cNvSpPr/>
          <p:nvPr/>
        </p:nvSpPr>
        <p:spPr>
          <a:xfrm>
            <a:off x="3321740" y="2911183"/>
            <a:ext cx="2388096" cy="766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提案①</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〇〇〇〇の実現</a:t>
            </a:r>
            <a:endParaRPr lang="en-US" altLang="ja-JP" dirty="0">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AB35D302-71F0-4D25-9D6C-E328E8B51874}"/>
              </a:ext>
            </a:extLst>
          </p:cNvPr>
          <p:cNvSpPr/>
          <p:nvPr/>
        </p:nvSpPr>
        <p:spPr>
          <a:xfrm>
            <a:off x="3321740" y="1955073"/>
            <a:ext cx="2388096" cy="814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重点課題①</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乗り越えるべき障害・課題</a:t>
            </a:r>
          </a:p>
        </p:txBody>
      </p:sp>
      <p:sp>
        <p:nvSpPr>
          <p:cNvPr id="12" name="正方形/長方形 11">
            <a:extLst>
              <a:ext uri="{FF2B5EF4-FFF2-40B4-BE49-F238E27FC236}">
                <a16:creationId xmlns:a16="http://schemas.microsoft.com/office/drawing/2014/main" id="{95671ABA-997F-4AF3-A507-443860E1EBD6}"/>
              </a:ext>
            </a:extLst>
          </p:cNvPr>
          <p:cNvSpPr/>
          <p:nvPr/>
        </p:nvSpPr>
        <p:spPr>
          <a:xfrm>
            <a:off x="5807489" y="1955073"/>
            <a:ext cx="2263806" cy="814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重点課題②</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乗り越えるべき障害・課題</a:t>
            </a:r>
          </a:p>
        </p:txBody>
      </p:sp>
      <p:sp>
        <p:nvSpPr>
          <p:cNvPr id="13" name="正方形/長方形 12">
            <a:extLst>
              <a:ext uri="{FF2B5EF4-FFF2-40B4-BE49-F238E27FC236}">
                <a16:creationId xmlns:a16="http://schemas.microsoft.com/office/drawing/2014/main" id="{08E2F7CF-E0F9-431B-83CF-3FC6BD71F174}"/>
              </a:ext>
            </a:extLst>
          </p:cNvPr>
          <p:cNvSpPr/>
          <p:nvPr/>
        </p:nvSpPr>
        <p:spPr>
          <a:xfrm>
            <a:off x="8168948" y="1955073"/>
            <a:ext cx="2383655" cy="814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重点課題③</a:t>
            </a:r>
            <a:endParaRPr lang="en-US" altLang="ja-JP" b="1"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乗り越えるべき障害・課題</a:t>
            </a:r>
          </a:p>
        </p:txBody>
      </p:sp>
      <p:sp>
        <p:nvSpPr>
          <p:cNvPr id="14" name="左中かっこ 13">
            <a:extLst>
              <a:ext uri="{FF2B5EF4-FFF2-40B4-BE49-F238E27FC236}">
                <a16:creationId xmlns:a16="http://schemas.microsoft.com/office/drawing/2014/main" id="{98FE525F-37C5-46CB-AEAD-E418428286D2}"/>
              </a:ext>
            </a:extLst>
          </p:cNvPr>
          <p:cNvSpPr/>
          <p:nvPr/>
        </p:nvSpPr>
        <p:spPr>
          <a:xfrm>
            <a:off x="2933344" y="1371794"/>
            <a:ext cx="226381" cy="139823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00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2F93FE8B-BF8F-4EA0-AFBE-13AD7F51B72D}"/>
              </a:ext>
            </a:extLst>
          </p:cNvPr>
          <p:cNvSpPr txBox="1"/>
          <p:nvPr/>
        </p:nvSpPr>
        <p:spPr>
          <a:xfrm>
            <a:off x="1924988" y="1828565"/>
            <a:ext cx="902811" cy="523220"/>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経営課題</a:t>
            </a:r>
            <a:endParaRPr lang="en-US" altLang="ja-JP" sz="1400" dirty="0">
              <a:latin typeface="BIZ UDPゴシック" panose="020B0400000000000000" pitchFamily="50" charset="-128"/>
              <a:ea typeface="BIZ UDPゴシック" panose="020B0400000000000000" pitchFamily="50" charset="-128"/>
            </a:endParaRPr>
          </a:p>
          <a:p>
            <a:r>
              <a:rPr lang="en-US" altLang="ja-JP" sz="1400" b="1" dirty="0">
                <a:solidFill>
                  <a:srgbClr val="0000FF"/>
                </a:solidFill>
                <a:latin typeface="BIZ UDPゴシック" panose="020B0400000000000000" pitchFamily="50" charset="-128"/>
                <a:ea typeface="BIZ UDPゴシック" panose="020B0400000000000000" pitchFamily="50" charset="-128"/>
              </a:rPr>
              <a:t>WHY</a:t>
            </a:r>
            <a:endParaRPr lang="ja-JP" altLang="en-US" sz="1400" b="1" dirty="0">
              <a:solidFill>
                <a:srgbClr val="0000FF"/>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93DFDAB-4810-45AD-A7E2-D9EA05199D3F}"/>
              </a:ext>
            </a:extLst>
          </p:cNvPr>
          <p:cNvSpPr txBox="1"/>
          <p:nvPr/>
        </p:nvSpPr>
        <p:spPr>
          <a:xfrm>
            <a:off x="1731460" y="3283947"/>
            <a:ext cx="1149674" cy="523220"/>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マネジメント</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課題</a:t>
            </a:r>
            <a:r>
              <a:rPr lang="en-US" altLang="ja-JP" sz="1400" b="1" dirty="0">
                <a:solidFill>
                  <a:srgbClr val="0000FF"/>
                </a:solidFill>
                <a:latin typeface="BIZ UDPゴシック" panose="020B0400000000000000" pitchFamily="50" charset="-128"/>
                <a:ea typeface="BIZ UDPゴシック" panose="020B0400000000000000" pitchFamily="50" charset="-128"/>
              </a:rPr>
              <a:t>WHAT</a:t>
            </a:r>
            <a:endParaRPr lang="ja-JP" altLang="en-US" sz="1400" b="1" dirty="0">
              <a:solidFill>
                <a:srgbClr val="0000FF"/>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AE98F3B2-B2D2-4EA6-AA6A-0277767F1726}"/>
              </a:ext>
            </a:extLst>
          </p:cNvPr>
          <p:cNvSpPr txBox="1"/>
          <p:nvPr/>
        </p:nvSpPr>
        <p:spPr>
          <a:xfrm>
            <a:off x="1714083" y="3921472"/>
            <a:ext cx="1391728" cy="307777"/>
          </a:xfrm>
          <a:prstGeom prst="rect">
            <a:avLst/>
          </a:prstGeom>
          <a:noFill/>
        </p:spPr>
        <p:txBody>
          <a:bodyPr wrap="none" rtlCol="0">
            <a:spAutoFit/>
          </a:bodyPr>
          <a:lstStyle/>
          <a:p>
            <a:r>
              <a:rPr lang="ja-JP" altLang="en-US" sz="1400" dirty="0">
                <a:latin typeface="BIZ UDPゴシック" panose="020B0400000000000000" pitchFamily="50" charset="-128"/>
                <a:ea typeface="BIZ UDPゴシック" panose="020B0400000000000000" pitchFamily="50" charset="-128"/>
              </a:rPr>
              <a:t>実現課題</a:t>
            </a:r>
            <a:r>
              <a:rPr lang="en-US" altLang="ja-JP" sz="1400" b="1" dirty="0">
                <a:solidFill>
                  <a:srgbClr val="0000FF"/>
                </a:solidFill>
                <a:latin typeface="BIZ UDPゴシック" panose="020B0400000000000000" pitchFamily="50" charset="-128"/>
                <a:ea typeface="BIZ UDPゴシック" panose="020B0400000000000000" pitchFamily="50" charset="-128"/>
              </a:rPr>
              <a:t>HOW</a:t>
            </a:r>
          </a:p>
        </p:txBody>
      </p:sp>
      <p:sp>
        <p:nvSpPr>
          <p:cNvPr id="21" name="左中かっこ 20">
            <a:extLst>
              <a:ext uri="{FF2B5EF4-FFF2-40B4-BE49-F238E27FC236}">
                <a16:creationId xmlns:a16="http://schemas.microsoft.com/office/drawing/2014/main" id="{E4A94FF6-4654-4861-87E6-3AE2F8BE0820}"/>
              </a:ext>
            </a:extLst>
          </p:cNvPr>
          <p:cNvSpPr/>
          <p:nvPr/>
        </p:nvSpPr>
        <p:spPr>
          <a:xfrm>
            <a:off x="2982433" y="3885162"/>
            <a:ext cx="273085" cy="1290520"/>
          </a:xfrm>
          <a:prstGeom prst="leftBrace">
            <a:avLst>
              <a:gd name="adj1" fmla="val 8333"/>
              <a:gd name="adj2" fmla="val 1266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000">
              <a:latin typeface="BIZ UDPゴシック" panose="020B0400000000000000" pitchFamily="50" charset="-128"/>
              <a:ea typeface="BIZ UDPゴシック" panose="020B0400000000000000" pitchFamily="50" charset="-128"/>
            </a:endParaRPr>
          </a:p>
        </p:txBody>
      </p:sp>
      <p:sp>
        <p:nvSpPr>
          <p:cNvPr id="22" name="左中かっこ 21">
            <a:extLst>
              <a:ext uri="{FF2B5EF4-FFF2-40B4-BE49-F238E27FC236}">
                <a16:creationId xmlns:a16="http://schemas.microsoft.com/office/drawing/2014/main" id="{1AC6FCA1-B6DA-46E1-9D39-9E273C0F49FC}"/>
              </a:ext>
            </a:extLst>
          </p:cNvPr>
          <p:cNvSpPr/>
          <p:nvPr/>
        </p:nvSpPr>
        <p:spPr>
          <a:xfrm>
            <a:off x="2974635" y="2960897"/>
            <a:ext cx="283269" cy="542406"/>
          </a:xfrm>
          <a:prstGeom prst="leftBrace">
            <a:avLst>
              <a:gd name="adj1" fmla="val 8333"/>
              <a:gd name="adj2" fmla="val 8600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2000">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193AE1FC-2C13-4225-BC19-1D8F854AE3F1}"/>
              </a:ext>
            </a:extLst>
          </p:cNvPr>
          <p:cNvSpPr txBox="1"/>
          <p:nvPr/>
        </p:nvSpPr>
        <p:spPr>
          <a:xfrm>
            <a:off x="4039095" y="5690535"/>
            <a:ext cx="5755102" cy="400110"/>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US" altLang="ja-JP" sz="2000" b="1" dirty="0">
                <a:latin typeface="BIZ UDPゴシック" panose="020B0400000000000000" pitchFamily="50" charset="-128"/>
                <a:ea typeface="BIZ UDPゴシック" panose="020B0400000000000000" pitchFamily="50" charset="-128"/>
              </a:rPr>
              <a:t>※</a:t>
            </a:r>
            <a:r>
              <a:rPr lang="ja-JP" altLang="en-US" sz="2000" b="1" dirty="0">
                <a:latin typeface="BIZ UDPゴシック" panose="020B0400000000000000" pitchFamily="50" charset="-128"/>
                <a:ea typeface="BIZ UDPゴシック" panose="020B0400000000000000" pitchFamily="50" charset="-128"/>
              </a:rPr>
              <a:t>ＨＯＷは強み・競争優位の構築・有利な土俵で！</a:t>
            </a:r>
            <a:endParaRPr lang="en-US" altLang="ja-JP" sz="2000" b="1" dirty="0">
              <a:latin typeface="BIZ UDPゴシック" panose="020B0400000000000000" pitchFamily="50" charset="-128"/>
              <a:ea typeface="BIZ UDPゴシック" panose="020B0400000000000000" pitchFamily="50" charset="-128"/>
            </a:endParaRPr>
          </a:p>
        </p:txBody>
      </p:sp>
      <p:sp>
        <p:nvSpPr>
          <p:cNvPr id="23" name="タイトル 2">
            <a:extLst>
              <a:ext uri="{FF2B5EF4-FFF2-40B4-BE49-F238E27FC236}">
                <a16:creationId xmlns:a16="http://schemas.microsoft.com/office/drawing/2014/main" id="{339BB536-0F11-4841-8B98-CCAB2744DB5A}"/>
              </a:ext>
            </a:extLst>
          </p:cNvPr>
          <p:cNvSpPr>
            <a:spLocks noGrp="1"/>
          </p:cNvSpPr>
          <p:nvPr>
            <p:ph type="title"/>
          </p:nvPr>
        </p:nvSpPr>
        <p:spPr>
          <a:xfrm>
            <a:off x="2458946" y="212228"/>
            <a:ext cx="8915400" cy="747310"/>
          </a:xfrm>
        </p:spPr>
        <p:txBody>
          <a:bodyPr>
            <a:noAutofit/>
          </a:bodyPr>
          <a:lstStyle/>
          <a:p>
            <a:r>
              <a:rPr lang="en-US" altLang="ja-JP" sz="2000" dirty="0">
                <a:solidFill>
                  <a:srgbClr val="FF0000"/>
                </a:solidFill>
                <a:latin typeface="BIZ UDPゴシック" panose="020B0400000000000000" pitchFamily="50" charset="-128"/>
                <a:ea typeface="BIZ UDPゴシック" panose="020B0400000000000000" pitchFamily="50" charset="-128"/>
              </a:rPr>
              <a:t>※</a:t>
            </a:r>
            <a:r>
              <a:rPr lang="ja-JP" altLang="en-US" sz="2000" dirty="0">
                <a:solidFill>
                  <a:srgbClr val="FF0000"/>
                </a:solidFill>
                <a:latin typeface="BIZ UDPゴシック" panose="020B0400000000000000" pitchFamily="50" charset="-128"/>
                <a:ea typeface="BIZ UDPゴシック" panose="020B0400000000000000" pitchFamily="50" charset="-128"/>
              </a:rPr>
              <a:t>経営課題から流れる「誰も</a:t>
            </a:r>
            <a:r>
              <a:rPr lang="en-US" altLang="ja-JP" sz="2000" dirty="0">
                <a:solidFill>
                  <a:srgbClr val="FF0000"/>
                </a:solidFill>
                <a:latin typeface="BIZ UDPゴシック" panose="020B0400000000000000" pitchFamily="50" charset="-128"/>
                <a:ea typeface="BIZ UDPゴシック" panose="020B0400000000000000" pitchFamily="50" charset="-128"/>
              </a:rPr>
              <a:t>NO</a:t>
            </a:r>
            <a:r>
              <a:rPr lang="ja-JP" altLang="en-US" sz="2000" dirty="0">
                <a:solidFill>
                  <a:srgbClr val="FF0000"/>
                </a:solidFill>
                <a:latin typeface="BIZ UDPゴシック" panose="020B0400000000000000" pitchFamily="50" charset="-128"/>
                <a:ea typeface="BIZ UDPゴシック" panose="020B0400000000000000" pitchFamily="50" charset="-128"/>
              </a:rPr>
              <a:t>が言えない」提案！</a:t>
            </a:r>
          </a:p>
        </p:txBody>
      </p:sp>
      <p:sp>
        <p:nvSpPr>
          <p:cNvPr id="6" name="スライド番号プレースホルダー 5">
            <a:extLst>
              <a:ext uri="{FF2B5EF4-FFF2-40B4-BE49-F238E27FC236}">
                <a16:creationId xmlns:a16="http://schemas.microsoft.com/office/drawing/2014/main" id="{C648F905-523A-AA02-DA0F-FEBF64684B29}"/>
              </a:ext>
            </a:extLst>
          </p:cNvPr>
          <p:cNvSpPr>
            <a:spLocks noGrp="1"/>
          </p:cNvSpPr>
          <p:nvPr>
            <p:ph type="sldNum" sz="quarter" idx="12"/>
          </p:nvPr>
        </p:nvSpPr>
        <p:spPr/>
        <p:txBody>
          <a:bodyPr/>
          <a:lstStyle/>
          <a:p>
            <a:fld id="{532EED41-674A-47A1-9D0E-025CA5A707CB}" type="slidenum">
              <a:rPr kumimoji="1" lang="ja-JP" altLang="en-US" smtClean="0"/>
              <a:t>2</a:t>
            </a:fld>
            <a:endParaRPr kumimoji="1" lang="ja-JP" altLang="en-US"/>
          </a:p>
        </p:txBody>
      </p:sp>
      <p:sp>
        <p:nvSpPr>
          <p:cNvPr id="25" name="矢印: 下 24">
            <a:extLst>
              <a:ext uri="{FF2B5EF4-FFF2-40B4-BE49-F238E27FC236}">
                <a16:creationId xmlns:a16="http://schemas.microsoft.com/office/drawing/2014/main" id="{B590765F-3A50-499B-9CEF-DA3D3615443C}"/>
              </a:ext>
            </a:extLst>
          </p:cNvPr>
          <p:cNvSpPr/>
          <p:nvPr/>
        </p:nvSpPr>
        <p:spPr>
          <a:xfrm>
            <a:off x="6809146" y="1611510"/>
            <a:ext cx="260491" cy="3360027"/>
          </a:xfrm>
          <a:prstGeom prst="downArrow">
            <a:avLst/>
          </a:prstGeom>
          <a:solidFill>
            <a:srgbClr val="005EB8">
              <a:alpha val="50196"/>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BIZ UDPゴシック" panose="020B0400000000000000" pitchFamily="50" charset="-128"/>
              <a:ea typeface="BIZ UDPゴシック" panose="020B0400000000000000" pitchFamily="50" charset="-128"/>
            </a:endParaRPr>
          </a:p>
        </p:txBody>
      </p:sp>
      <p:sp>
        <p:nvSpPr>
          <p:cNvPr id="26" name="左中かっこ 25">
            <a:extLst>
              <a:ext uri="{FF2B5EF4-FFF2-40B4-BE49-F238E27FC236}">
                <a16:creationId xmlns:a16="http://schemas.microsoft.com/office/drawing/2014/main" id="{06B8716B-21CA-4362-B506-70B28A4E0032}"/>
              </a:ext>
            </a:extLst>
          </p:cNvPr>
          <p:cNvSpPr/>
          <p:nvPr/>
        </p:nvSpPr>
        <p:spPr>
          <a:xfrm>
            <a:off x="2462985" y="2370877"/>
            <a:ext cx="822172" cy="957044"/>
          </a:xfrm>
          <a:prstGeom prst="leftBrace">
            <a:avLst>
              <a:gd name="adj1" fmla="val 8333"/>
              <a:gd name="adj2" fmla="val 49178"/>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A49C4BC3-3EBC-4E5A-86DD-E31BB6CC0D4D}"/>
              </a:ext>
            </a:extLst>
          </p:cNvPr>
          <p:cNvSpPr txBox="1"/>
          <p:nvPr/>
        </p:nvSpPr>
        <p:spPr>
          <a:xfrm>
            <a:off x="1602477" y="2529515"/>
            <a:ext cx="1018318" cy="58477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各提案の</a:t>
            </a:r>
            <a:r>
              <a:rPr kumimoji="1" lang="en-US" altLang="ja-JP" sz="1600" dirty="0">
                <a:latin typeface="BIZ UDPゴシック" panose="020B0400000000000000" pitchFamily="50" charset="-128"/>
                <a:ea typeface="BIZ UDPゴシック" panose="020B0400000000000000" pitchFamily="50" charset="-128"/>
              </a:rPr>
              <a:t>1</a:t>
            </a:r>
            <a:r>
              <a:rPr kumimoji="1" lang="ja-JP" altLang="en-US" sz="1600" dirty="0">
                <a:latin typeface="BIZ UDPゴシック" panose="020B0400000000000000" pitchFamily="50" charset="-128"/>
                <a:ea typeface="BIZ UDPゴシック" panose="020B0400000000000000" pitchFamily="50" charset="-128"/>
              </a:rPr>
              <a:t>枚目</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1966C287-7ECA-41FA-9087-343687D7C59F}"/>
              </a:ext>
            </a:extLst>
          </p:cNvPr>
          <p:cNvSpPr txBox="1"/>
          <p:nvPr/>
        </p:nvSpPr>
        <p:spPr>
          <a:xfrm>
            <a:off x="1579106" y="4256975"/>
            <a:ext cx="1571264" cy="58477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各提案の</a:t>
            </a:r>
            <a:r>
              <a:rPr lang="ja-JP" altLang="en-US" sz="1600" dirty="0">
                <a:latin typeface="BIZ UDPゴシック" panose="020B0400000000000000" pitchFamily="50" charset="-128"/>
                <a:ea typeface="BIZ UDPゴシック" panose="020B0400000000000000" pitchFamily="50" charset="-128"/>
              </a:rPr>
              <a:t>２</a:t>
            </a:r>
            <a:r>
              <a:rPr kumimoji="1" lang="ja-JP" altLang="en-US" sz="1600" dirty="0">
                <a:latin typeface="BIZ UDPゴシック" panose="020B0400000000000000" pitchFamily="50" charset="-128"/>
                <a:ea typeface="BIZ UDPゴシック" panose="020B0400000000000000" pitchFamily="50" charset="-128"/>
              </a:rPr>
              <a:t>枚目</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メリット・効果</a:t>
            </a:r>
          </a:p>
        </p:txBody>
      </p:sp>
      <p:sp>
        <p:nvSpPr>
          <p:cNvPr id="30" name="テキスト ボックス 29">
            <a:extLst>
              <a:ext uri="{FF2B5EF4-FFF2-40B4-BE49-F238E27FC236}">
                <a16:creationId xmlns:a16="http://schemas.microsoft.com/office/drawing/2014/main" id="{917E1C8C-70BB-4EB4-BDA9-154051190165}"/>
              </a:ext>
            </a:extLst>
          </p:cNvPr>
          <p:cNvSpPr txBox="1"/>
          <p:nvPr/>
        </p:nvSpPr>
        <p:spPr>
          <a:xfrm>
            <a:off x="1595570" y="5107258"/>
            <a:ext cx="1610491" cy="584775"/>
          </a:xfrm>
          <a:prstGeom prst="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各提案の３枚目</a:t>
            </a:r>
            <a:endParaRPr kumimoji="1"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証拠・具体例</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6D0DE1D0-CECA-4CB2-95D7-35B857DBCD2D}"/>
              </a:ext>
            </a:extLst>
          </p:cNvPr>
          <p:cNvSpPr/>
          <p:nvPr/>
        </p:nvSpPr>
        <p:spPr>
          <a:xfrm>
            <a:off x="3321739" y="3759978"/>
            <a:ext cx="2388096" cy="862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具体的内容①</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どのようすれば</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何ができる・メリット</a:t>
            </a:r>
            <a:endParaRPr lang="en-US" altLang="ja-JP" dirty="0">
              <a:latin typeface="BIZ UDPゴシック" panose="020B0400000000000000" pitchFamily="50" charset="-128"/>
              <a:ea typeface="BIZ UDPゴシック" panose="020B0400000000000000" pitchFamily="50" charset="-128"/>
            </a:endParaRPr>
          </a:p>
        </p:txBody>
      </p:sp>
      <p:sp>
        <p:nvSpPr>
          <p:cNvPr id="3" name="矢印: 右カーブ 2">
            <a:extLst>
              <a:ext uri="{FF2B5EF4-FFF2-40B4-BE49-F238E27FC236}">
                <a16:creationId xmlns:a16="http://schemas.microsoft.com/office/drawing/2014/main" id="{A468B528-4846-4CAB-8A10-36E6EF39EC73}"/>
              </a:ext>
            </a:extLst>
          </p:cNvPr>
          <p:cNvSpPr/>
          <p:nvPr/>
        </p:nvSpPr>
        <p:spPr>
          <a:xfrm rot="2096593">
            <a:off x="4371892" y="1056953"/>
            <a:ext cx="655326" cy="4096135"/>
          </a:xfrm>
          <a:prstGeom prst="curvedRightArrow">
            <a:avLst>
              <a:gd name="adj1" fmla="val 25000"/>
              <a:gd name="adj2" fmla="val 50000"/>
              <a:gd name="adj3" fmla="val 43318"/>
            </a:avLst>
          </a:prstGeom>
          <a:solidFill>
            <a:srgbClr val="005EB8">
              <a:alpha val="6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24" name="矢印: 右カーブ 23">
            <a:extLst>
              <a:ext uri="{FF2B5EF4-FFF2-40B4-BE49-F238E27FC236}">
                <a16:creationId xmlns:a16="http://schemas.microsoft.com/office/drawing/2014/main" id="{9F8E155B-4D78-4653-A1EC-460CD38BDC7E}"/>
              </a:ext>
            </a:extLst>
          </p:cNvPr>
          <p:cNvSpPr/>
          <p:nvPr/>
        </p:nvSpPr>
        <p:spPr>
          <a:xfrm rot="19425901" flipH="1">
            <a:off x="8666792" y="1001433"/>
            <a:ext cx="760120" cy="4226491"/>
          </a:xfrm>
          <a:prstGeom prst="curvedRightArrow">
            <a:avLst>
              <a:gd name="adj1" fmla="val 25000"/>
              <a:gd name="adj2" fmla="val 50000"/>
              <a:gd name="adj3" fmla="val 43318"/>
            </a:avLst>
          </a:prstGeom>
          <a:solidFill>
            <a:srgbClr val="005EB8">
              <a:alpha val="60000"/>
            </a:srgbClr>
          </a:solidFill>
          <a:ln w="127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9F83697D-E018-463D-8A19-78A26FAEDEA3}"/>
              </a:ext>
            </a:extLst>
          </p:cNvPr>
          <p:cNvSpPr/>
          <p:nvPr/>
        </p:nvSpPr>
        <p:spPr>
          <a:xfrm>
            <a:off x="3321739" y="4718868"/>
            <a:ext cx="2388096" cy="862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エビデンス①</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具体的には・実例</a:t>
            </a:r>
            <a:endParaRPr lang="en-US" altLang="ja-JP" dirty="0">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0EEEAC6E-58CF-480C-846E-6A6B5460F5E2}"/>
              </a:ext>
            </a:extLst>
          </p:cNvPr>
          <p:cNvSpPr/>
          <p:nvPr/>
        </p:nvSpPr>
        <p:spPr>
          <a:xfrm>
            <a:off x="5807489" y="3759978"/>
            <a:ext cx="2263806" cy="862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具体的内容②</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どのようすれば</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何ができる・メリット</a:t>
            </a:r>
            <a:endParaRPr lang="en-US" altLang="ja-JP" dirty="0">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4D1D8D5C-F150-4B21-8517-EAB0192A4F50}"/>
              </a:ext>
            </a:extLst>
          </p:cNvPr>
          <p:cNvSpPr/>
          <p:nvPr/>
        </p:nvSpPr>
        <p:spPr>
          <a:xfrm>
            <a:off x="5807489" y="4718868"/>
            <a:ext cx="2263806" cy="862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エビデンス②</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具体的には・実例</a:t>
            </a:r>
            <a:endParaRPr lang="en-US" altLang="ja-JP" dirty="0">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909742EE-5C81-46D4-8B64-AE79883002F0}"/>
              </a:ext>
            </a:extLst>
          </p:cNvPr>
          <p:cNvSpPr/>
          <p:nvPr/>
        </p:nvSpPr>
        <p:spPr>
          <a:xfrm>
            <a:off x="8157801" y="3772756"/>
            <a:ext cx="2381484" cy="862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具体的内容③</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どのようすれば</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何ができる・メリット</a:t>
            </a:r>
            <a:endParaRPr lang="en-US" altLang="ja-JP" dirty="0">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11DEDEAA-5F0D-44CB-8DBD-5D827FBBBE52}"/>
              </a:ext>
            </a:extLst>
          </p:cNvPr>
          <p:cNvSpPr/>
          <p:nvPr/>
        </p:nvSpPr>
        <p:spPr>
          <a:xfrm>
            <a:off x="8157801" y="4731646"/>
            <a:ext cx="2381484" cy="862251"/>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エビデンス③</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具体的には・実例</a:t>
            </a:r>
            <a:endParaRPr lang="en-US" altLang="ja-JP" dirty="0">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02A586C1-BAAC-4750-87D4-99482FEBDCB2}"/>
              </a:ext>
            </a:extLst>
          </p:cNvPr>
          <p:cNvSpPr/>
          <p:nvPr/>
        </p:nvSpPr>
        <p:spPr>
          <a:xfrm>
            <a:off x="5807489" y="2888205"/>
            <a:ext cx="2263806" cy="766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提案②</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〇〇〇〇の実現</a:t>
            </a:r>
            <a:endParaRPr lang="en-US" altLang="ja-JP"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85F03DA9-B9F8-4D05-8302-6A74A8AF3A8F}"/>
              </a:ext>
            </a:extLst>
          </p:cNvPr>
          <p:cNvSpPr/>
          <p:nvPr/>
        </p:nvSpPr>
        <p:spPr>
          <a:xfrm>
            <a:off x="8157801" y="2874467"/>
            <a:ext cx="2381484" cy="7663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BIZ UDPゴシック" panose="020B0400000000000000" pitchFamily="50" charset="-128"/>
                <a:ea typeface="BIZ UDPゴシック" panose="020B0400000000000000" pitchFamily="50" charset="-128"/>
              </a:rPr>
              <a:t>提案③</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〇〇〇〇の実現</a:t>
            </a:r>
            <a:endParaRPr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90047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BD6C4D2A-0E9B-4E71-326B-95E2AD33A625}"/>
              </a:ext>
            </a:extLst>
          </p:cNvPr>
          <p:cNvSpPr>
            <a:spLocks noGrp="1"/>
          </p:cNvSpPr>
          <p:nvPr>
            <p:ph type="sldNum" sz="quarter" idx="12"/>
          </p:nvPr>
        </p:nvSpPr>
        <p:spPr>
          <a:xfrm>
            <a:off x="8475133" y="6212417"/>
            <a:ext cx="2743200"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20</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AB3F24B-9BAD-4A86-83CD-8DC7FE7F96C8}"/>
              </a:ext>
            </a:extLst>
          </p:cNvPr>
          <p:cNvSpPr txBox="1"/>
          <p:nvPr/>
        </p:nvSpPr>
        <p:spPr>
          <a:xfrm>
            <a:off x="1233567" y="2254071"/>
            <a:ext cx="4288353" cy="584775"/>
          </a:xfrm>
          <a:prstGeom prst="rect">
            <a:avLst/>
          </a:prstGeom>
          <a:noFill/>
        </p:spPr>
        <p:txBody>
          <a:bodyPr wrap="non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実現する方法（方法）</a:t>
            </a:r>
          </a:p>
        </p:txBody>
      </p:sp>
      <p:sp>
        <p:nvSpPr>
          <p:cNvPr id="5" name="テキスト ボックス 4">
            <a:extLst>
              <a:ext uri="{FF2B5EF4-FFF2-40B4-BE49-F238E27FC236}">
                <a16:creationId xmlns:a16="http://schemas.microsoft.com/office/drawing/2014/main" id="{3A895F80-DD7E-4E53-8C08-DF3BDBBBC458}"/>
              </a:ext>
            </a:extLst>
          </p:cNvPr>
          <p:cNvSpPr txBox="1"/>
          <p:nvPr/>
        </p:nvSpPr>
        <p:spPr>
          <a:xfrm>
            <a:off x="1233567" y="3774231"/>
            <a:ext cx="7943200" cy="156966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提案の中身</a:t>
            </a:r>
            <a:endParaRPr kumimoji="1" lang="en-US" altLang="ja-JP" sz="2400" dirty="0">
              <a:latin typeface="メイリオ" panose="020B0604030504040204" pitchFamily="50" charset="-128"/>
              <a:ea typeface="メイリオ" panose="020B0604030504040204" pitchFamily="50" charset="-128"/>
            </a:endParaRPr>
          </a:p>
          <a:p>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お客様は</a:t>
            </a:r>
            <a:r>
              <a:rPr lang="ja-JP" altLang="en-US" sz="2400" dirty="0">
                <a:solidFill>
                  <a:schemeClr val="bg1"/>
                </a:solidFill>
                <a:latin typeface="メイリオ" panose="020B0604030504040204" pitchFamily="50" charset="-128"/>
                <a:ea typeface="メイリオ" panose="020B0604030504040204" pitchFamily="50" charset="-128"/>
              </a:rPr>
              <a:t>具体的に</a:t>
            </a:r>
            <a:r>
              <a:rPr lang="en-US" altLang="ja-JP" sz="2400" dirty="0">
                <a:solidFill>
                  <a:schemeClr val="bg1"/>
                </a:solidFill>
                <a:latin typeface="メイリオ" panose="020B0604030504040204" pitchFamily="50" charset="-128"/>
                <a:ea typeface="メイリオ" panose="020B0604030504040204" pitchFamily="50" charset="-128"/>
              </a:rPr>
              <a:t>××</a:t>
            </a:r>
            <a:r>
              <a:rPr lang="ja-JP" altLang="en-US" sz="2400" dirty="0">
                <a:solidFill>
                  <a:schemeClr val="bg1"/>
                </a:solidFill>
                <a:latin typeface="メイリオ" panose="020B0604030504040204" pitchFamily="50" charset="-128"/>
                <a:ea typeface="メイリオ" panose="020B0604030504040204" pitchFamily="50" charset="-128"/>
              </a:rPr>
              <a:t>のアクション</a:t>
            </a:r>
            <a:r>
              <a:rPr lang="ja-JP" altLang="en-US" sz="2400" dirty="0">
                <a:latin typeface="メイリオ" panose="020B0604030504040204" pitchFamily="50" charset="-128"/>
                <a:ea typeface="メイリオ" panose="020B0604030504040204" pitchFamily="50" charset="-128"/>
              </a:rPr>
              <a:t>をすれば</a:t>
            </a:r>
            <a:endParaRPr lang="en-US" altLang="ja-JP" sz="2400" dirty="0">
              <a:latin typeface="メイリオ" panose="020B0604030504040204" pitchFamily="50" charset="-128"/>
              <a:ea typeface="メイリオ" panose="020B0604030504040204" pitchFamily="50" charset="-128"/>
            </a:endParaRPr>
          </a:p>
          <a:p>
            <a:r>
              <a:rPr lang="ja-JP" altLang="en-US" sz="2400" dirty="0">
                <a:solidFill>
                  <a:schemeClr val="bg1"/>
                </a:solidFill>
                <a:latin typeface="メイリオ" panose="020B0604030504040204" pitchFamily="50" charset="-128"/>
                <a:ea typeface="メイリオ" panose="020B0604030504040204" pitchFamily="50" charset="-128"/>
              </a:rPr>
              <a:t>（</a:t>
            </a: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を採用して、</a:t>
            </a: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のように使えば</a:t>
            </a:r>
            <a:r>
              <a:rPr lang="ja-JP" altLang="en-US" sz="2400" dirty="0">
                <a:latin typeface="メイリオ" panose="020B0604030504040204" pitchFamily="50" charset="-128"/>
                <a:ea typeface="メイリオ" panose="020B0604030504040204" pitchFamily="50" charset="-128"/>
              </a:rPr>
              <a:t>・・・提案内容）</a:t>
            </a:r>
            <a:endParaRPr kumimoji="1" lang="en-US" altLang="ja-JP"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3A7DE4E2-F008-A9A9-FDAF-F82267568842}"/>
              </a:ext>
            </a:extLst>
          </p:cNvPr>
          <p:cNvSpPr txBox="1"/>
          <p:nvPr/>
        </p:nvSpPr>
        <p:spPr>
          <a:xfrm>
            <a:off x="999065" y="329913"/>
            <a:ext cx="9973733"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提案３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579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E3D1CA0D-E5CA-FB3F-C3A2-14F614190456}"/>
              </a:ext>
            </a:extLst>
          </p:cNvPr>
          <p:cNvSpPr>
            <a:spLocks noGrp="1"/>
          </p:cNvSpPr>
          <p:nvPr>
            <p:ph type="sldNum" sz="quarter" idx="12"/>
          </p:nvPr>
        </p:nvSpPr>
        <p:spPr>
          <a:xfrm>
            <a:off x="8610599" y="6356350"/>
            <a:ext cx="2967307" cy="365125"/>
          </a:xfrm>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21</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2F516E19-2D77-4C45-95E4-F9E24F16E673}"/>
              </a:ext>
            </a:extLst>
          </p:cNvPr>
          <p:cNvSpPr txBox="1"/>
          <p:nvPr/>
        </p:nvSpPr>
        <p:spPr>
          <a:xfrm>
            <a:off x="1342285" y="1591298"/>
            <a:ext cx="7579490" cy="954107"/>
          </a:xfrm>
          <a:prstGeom prst="rect">
            <a:avLst/>
          </a:prstGeom>
          <a:noFill/>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それが実現できる根拠をしめす・競合優位</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r>
              <a:rPr kumimoji="1" lang="ja-JP" altLang="en-US" sz="2800" dirty="0">
                <a:solidFill>
                  <a:srgbClr val="FF0000"/>
                </a:solidFill>
                <a:latin typeface="メイリオ" panose="020B0604030504040204" pitchFamily="50" charset="-128"/>
                <a:ea typeface="メイリオ" panose="020B0604030504040204" pitchFamily="50" charset="-128"/>
              </a:rPr>
              <a:t>具体的方法・他社事例・実例など</a:t>
            </a:r>
          </a:p>
        </p:txBody>
      </p:sp>
      <p:sp>
        <p:nvSpPr>
          <p:cNvPr id="5" name="テキスト ボックス 4">
            <a:extLst>
              <a:ext uri="{FF2B5EF4-FFF2-40B4-BE49-F238E27FC236}">
                <a16:creationId xmlns:a16="http://schemas.microsoft.com/office/drawing/2014/main" id="{9BC1980F-4BD9-4E82-807A-2BA44942278C}"/>
              </a:ext>
            </a:extLst>
          </p:cNvPr>
          <p:cNvSpPr txBox="1"/>
          <p:nvPr/>
        </p:nvSpPr>
        <p:spPr>
          <a:xfrm>
            <a:off x="1425031" y="2802774"/>
            <a:ext cx="9640902" cy="341632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dirty="0">
                <a:solidFill>
                  <a:srgbClr val="0000FF"/>
                </a:solidFill>
                <a:latin typeface="メイリオ" panose="020B0604030504040204" pitchFamily="50" charset="-128"/>
                <a:ea typeface="メイリオ" panose="020B0604030504040204" pitchFamily="50" charset="-128"/>
              </a:rPr>
              <a:t>・具体的にこのようにします・・・（と強みを示し納得性を増す）</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・なぜならば・・・（と特長・メリットと、その効果の根拠を示す）</a:t>
            </a:r>
            <a:endParaRPr lang="en-US" altLang="ja-JP" sz="2400" dirty="0">
              <a:solidFill>
                <a:srgbClr val="0000FF"/>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我が社・商品・サービス独自の機能・性能</a:t>
            </a:r>
            <a:endParaRPr lang="en-US" altLang="ja-JP" sz="2400" dirty="0">
              <a:solidFill>
                <a:schemeClr val="bg1"/>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だからこそ実現できる内容・価値</a:t>
            </a:r>
            <a:endParaRPr lang="en-US" altLang="ja-JP" sz="2400" dirty="0">
              <a:solidFill>
                <a:schemeClr val="bg1"/>
              </a:solidFill>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ü"/>
            </a:pPr>
            <a:r>
              <a:rPr lang="ja-JP" altLang="en-US" sz="2400" dirty="0">
                <a:solidFill>
                  <a:schemeClr val="bg1"/>
                </a:solidFill>
                <a:latin typeface="メイリオ" panose="020B0604030504040204" pitchFamily="50" charset="-128"/>
                <a:ea typeface="メイリオ" panose="020B0604030504040204" pitchFamily="50" charset="-128"/>
              </a:rPr>
              <a:t>競合との比較、競争優位性のアピール</a:t>
            </a: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・他社でも採用されこんな成果が出た実例があります</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9951A44-C1E5-40C2-1DB4-D104780B8933}"/>
              </a:ext>
            </a:extLst>
          </p:cNvPr>
          <p:cNvSpPr txBox="1"/>
          <p:nvPr/>
        </p:nvSpPr>
        <p:spPr>
          <a:xfrm>
            <a:off x="999065" y="329913"/>
            <a:ext cx="10788542"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提案３　○○○○の実現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※WHY YOU①</a:t>
            </a:r>
            <a:r>
              <a:rPr lang="ja-JP" altLang="en-US" sz="2800" dirty="0">
                <a:latin typeface="メイリオ" panose="020B0604030504040204" pitchFamily="50" charset="-128"/>
                <a:ea typeface="メイリオ" panose="020B0604030504040204" pitchFamily="50" charset="-128"/>
              </a:rPr>
              <a:t>）</a:t>
            </a:r>
            <a:br>
              <a:rPr lang="ja-JP" altLang="en-US" sz="2800" dirty="0">
                <a:latin typeface="メイリオ" panose="020B0604030504040204" pitchFamily="50" charset="-128"/>
                <a:ea typeface="メイリオ" panose="020B0604030504040204" pitchFamily="50" charset="-128"/>
              </a:rPr>
            </a:br>
            <a:r>
              <a:rPr lang="ja-JP" altLang="en-US" sz="3600" dirty="0">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a:t>
            </a:r>
            <a:r>
              <a:rPr lang="en-US" altLang="ja-JP" sz="2800" dirty="0">
                <a:latin typeface="メイリオ" panose="020B0604030504040204" pitchFamily="50" charset="-128"/>
                <a:ea typeface="メイリオ" panose="020B0604030504040204" pitchFamily="50" charset="-128"/>
              </a:rPr>
              <a:t>※WHAT①</a:t>
            </a:r>
            <a:r>
              <a:rPr lang="ja-JP" altLang="en-US" sz="2800" dirty="0">
                <a:latin typeface="メイリオ" panose="020B0604030504040204" pitchFamily="50" charset="-128"/>
                <a:ea typeface="メイリオ" panose="020B0604030504040204" pitchFamily="50" charset="-128"/>
              </a:rPr>
              <a:t>）</a:t>
            </a:r>
            <a:endParaRPr lang="ja-JP" altLang="en-US"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1762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8D251E7A-E23D-6D98-ACB8-C085C87174EC}"/>
              </a:ext>
            </a:extLst>
          </p:cNvPr>
          <p:cNvSpPr>
            <a:spLocks noGrp="1"/>
          </p:cNvSpPr>
          <p:nvPr>
            <p:ph type="sldNum" sz="quarter" idx="12"/>
          </p:nvPr>
        </p:nvSpPr>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22</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AC129C1-8693-4697-A1E4-8491970F63ED}"/>
              </a:ext>
            </a:extLst>
          </p:cNvPr>
          <p:cNvSpPr txBox="1"/>
          <p:nvPr/>
        </p:nvSpPr>
        <p:spPr>
          <a:xfrm>
            <a:off x="1430867" y="1397439"/>
            <a:ext cx="8392041" cy="1569660"/>
          </a:xfrm>
          <a:prstGeom prst="rect">
            <a:avLst/>
          </a:prstGeom>
          <a:noFill/>
        </p:spPr>
        <p:txBody>
          <a:bodyPr wrap="none" rtlCol="0">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却下する理由をつぶす・顧客の不安をつぶす</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r>
              <a:rPr kumimoji="1" lang="ja-JP" altLang="en-US" sz="3200" dirty="0">
                <a:solidFill>
                  <a:srgbClr val="FF0000"/>
                </a:solidFill>
                <a:latin typeface="メイリオ" panose="020B0604030504040204" pitchFamily="50" charset="-128"/>
                <a:ea typeface="メイリオ" panose="020B0604030504040204" pitchFamily="50" charset="-128"/>
              </a:rPr>
              <a:t>・今後の進め方</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r>
              <a:rPr kumimoji="1" lang="ja-JP" altLang="en-US" sz="3200" dirty="0">
                <a:solidFill>
                  <a:srgbClr val="FF0000"/>
                </a:solidFill>
                <a:latin typeface="メイリオ" panose="020B0604030504040204" pitchFamily="50" charset="-128"/>
                <a:ea typeface="メイリオ" panose="020B0604030504040204" pitchFamily="50" charset="-128"/>
              </a:rPr>
              <a:t>・ご不安に対するあらかじめの対応提案</a:t>
            </a:r>
          </a:p>
        </p:txBody>
      </p:sp>
      <p:sp>
        <p:nvSpPr>
          <p:cNvPr id="5" name="テキスト ボックス 4">
            <a:extLst>
              <a:ext uri="{FF2B5EF4-FFF2-40B4-BE49-F238E27FC236}">
                <a16:creationId xmlns:a16="http://schemas.microsoft.com/office/drawing/2014/main" id="{73E8231F-6419-4822-9914-32374592B01C}"/>
              </a:ext>
            </a:extLst>
          </p:cNvPr>
          <p:cNvSpPr txBox="1"/>
          <p:nvPr/>
        </p:nvSpPr>
        <p:spPr>
          <a:xfrm>
            <a:off x="2929235" y="3593586"/>
            <a:ext cx="5385264" cy="2308324"/>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ja-JP" altLang="en-US" sz="2400" dirty="0">
                <a:latin typeface="メイリオ" panose="020B0604030504040204" pitchFamily="50" charset="-128"/>
                <a:ea typeface="メイリオ" panose="020B0604030504040204" pitchFamily="50" charset="-128"/>
              </a:rPr>
              <a:t>サービス・サポート・トレーニング</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＊＊支援</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＊＊との協力体制</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お客様別個別メニュー</a:t>
            </a:r>
            <a:endParaRPr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付帯サービス</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など</a:t>
            </a:r>
          </a:p>
        </p:txBody>
      </p:sp>
      <p:sp>
        <p:nvSpPr>
          <p:cNvPr id="7" name="テキスト ボックス 6">
            <a:extLst>
              <a:ext uri="{FF2B5EF4-FFF2-40B4-BE49-F238E27FC236}">
                <a16:creationId xmlns:a16="http://schemas.microsoft.com/office/drawing/2014/main" id="{3FC5BE51-9F23-99E7-A589-C9D60B740C49}"/>
              </a:ext>
            </a:extLst>
          </p:cNvPr>
          <p:cNvSpPr txBox="1"/>
          <p:nvPr/>
        </p:nvSpPr>
        <p:spPr>
          <a:xfrm>
            <a:off x="914401" y="439623"/>
            <a:ext cx="10668000" cy="707886"/>
          </a:xfrm>
          <a:prstGeom prst="rect">
            <a:avLst/>
          </a:prstGeom>
          <a:noFill/>
        </p:spPr>
        <p:txBody>
          <a:bodyPr wrap="square">
            <a:spAutoFit/>
          </a:bodyPr>
          <a:lstStyle/>
          <a:p>
            <a:r>
              <a:rPr lang="ja-JP" altLang="en-US" sz="4000" dirty="0">
                <a:latin typeface="メイリオ" panose="020B0604030504040204" pitchFamily="50" charset="-128"/>
                <a:ea typeface="メイリオ" panose="020B0604030504040204" pitchFamily="50" charset="-128"/>
              </a:rPr>
              <a:t>サポート体制</a:t>
            </a:r>
          </a:p>
        </p:txBody>
      </p:sp>
    </p:spTree>
    <p:extLst>
      <p:ext uri="{BB962C8B-B14F-4D97-AF65-F5344CB8AC3E}">
        <p14:creationId xmlns:p14="http://schemas.microsoft.com/office/powerpoint/2010/main" val="3098155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6CB664C3-2579-4F35-9405-7BBD25A7B9BD}"/>
              </a:ext>
            </a:extLst>
          </p:cNvPr>
          <p:cNvSpPr>
            <a:spLocks noGrp="1"/>
          </p:cNvSpPr>
          <p:nvPr>
            <p:ph idx="1"/>
          </p:nvPr>
        </p:nvSpPr>
        <p:spPr>
          <a:xfrm>
            <a:off x="2152650" y="2535840"/>
            <a:ext cx="7886700" cy="2781885"/>
          </a:xfrm>
        </p:spPr>
        <p:txBody>
          <a:bodyPr/>
          <a:lstStyle/>
          <a:p>
            <a:pPr marL="0" indent="0">
              <a:buNone/>
            </a:pPr>
            <a:r>
              <a:rPr lang="ja-JP" altLang="en-US" sz="2400" dirty="0">
                <a:latin typeface="メイリオ" panose="020B0604030504040204" pitchFamily="50" charset="-128"/>
                <a:ea typeface="メイリオ" panose="020B0604030504040204" pitchFamily="50" charset="-128"/>
              </a:rPr>
              <a:t>１．○○○○の実現</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２．○○○○の実現</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３．○○○○の実現</a:t>
            </a:r>
          </a:p>
        </p:txBody>
      </p:sp>
      <p:sp>
        <p:nvSpPr>
          <p:cNvPr id="6" name="スライド番号プレースホルダー 5">
            <a:extLst>
              <a:ext uri="{FF2B5EF4-FFF2-40B4-BE49-F238E27FC236}">
                <a16:creationId xmlns:a16="http://schemas.microsoft.com/office/drawing/2014/main" id="{B3C59643-03F5-BAF7-3271-E290E8AEDFD9}"/>
              </a:ext>
            </a:extLst>
          </p:cNvPr>
          <p:cNvSpPr>
            <a:spLocks noGrp="1"/>
          </p:cNvSpPr>
          <p:nvPr>
            <p:ph type="sldNum" sz="quarter" idx="12"/>
          </p:nvPr>
        </p:nvSpPr>
        <p:spPr/>
        <p:txBody>
          <a:bodyPr/>
          <a:lstStyle/>
          <a:p>
            <a:fld id="{532EED41-674A-47A1-9D0E-025CA5A707CB}" type="slidenum">
              <a:rPr kumimoji="1" lang="ja-JP" altLang="en-US" smtClean="0"/>
              <a:t>23</a:t>
            </a:fld>
            <a:endParaRPr kumimoji="1" lang="ja-JP" altLang="en-US"/>
          </a:p>
        </p:txBody>
      </p:sp>
      <p:sp>
        <p:nvSpPr>
          <p:cNvPr id="4" name="テキスト ボックス 3">
            <a:extLst>
              <a:ext uri="{FF2B5EF4-FFF2-40B4-BE49-F238E27FC236}">
                <a16:creationId xmlns:a16="http://schemas.microsoft.com/office/drawing/2014/main" id="{99747476-E4E3-4A7A-92BC-0931AB9693D4}"/>
              </a:ext>
            </a:extLst>
          </p:cNvPr>
          <p:cNvSpPr txBox="1"/>
          <p:nvPr/>
        </p:nvSpPr>
        <p:spPr>
          <a:xfrm>
            <a:off x="1985638" y="1319062"/>
            <a:ext cx="7490056" cy="830997"/>
          </a:xfrm>
          <a:prstGeom prst="rect">
            <a:avLst/>
          </a:prstGeom>
          <a:noFill/>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経営課題を解決するためのマネジメント課題）</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FF0000"/>
                </a:solidFill>
                <a:latin typeface="メイリオ" panose="020B0604030504040204" pitchFamily="50" charset="-128"/>
                <a:ea typeface="メイリオ" panose="020B0604030504040204" pitchFamily="50" charset="-128"/>
              </a:rPr>
              <a:t>（ＷＨＹを解決するためのＷＨＡＴの実現提案）</a:t>
            </a:r>
          </a:p>
        </p:txBody>
      </p:sp>
      <p:sp>
        <p:nvSpPr>
          <p:cNvPr id="5" name="テキスト ボックス 4">
            <a:extLst>
              <a:ext uri="{FF2B5EF4-FFF2-40B4-BE49-F238E27FC236}">
                <a16:creationId xmlns:a16="http://schemas.microsoft.com/office/drawing/2014/main" id="{D5091141-2811-42ED-9D2A-8C7BFA5F2A97}"/>
              </a:ext>
            </a:extLst>
          </p:cNvPr>
          <p:cNvSpPr txBox="1"/>
          <p:nvPr/>
        </p:nvSpPr>
        <p:spPr>
          <a:xfrm>
            <a:off x="1694328" y="5448447"/>
            <a:ext cx="9862671" cy="461665"/>
          </a:xfrm>
          <a:prstGeom prst="rect">
            <a:avLst/>
          </a:prstGeom>
          <a:noFill/>
        </p:spPr>
        <p:txBody>
          <a:bodyPr wrap="square" rtlCol="0">
            <a:spAutoFit/>
          </a:bodyPr>
          <a:lstStyle/>
          <a:p>
            <a:r>
              <a:rPr kumimoji="1" lang="ja-JP" altLang="en-US" sz="2400" dirty="0">
                <a:solidFill>
                  <a:srgbClr val="FF0000"/>
                </a:solidFill>
                <a:latin typeface="メイリオ" panose="020B0604030504040204" pitchFamily="50" charset="-128"/>
                <a:ea typeface="メイリオ" panose="020B0604030504040204" pitchFamily="50" charset="-128"/>
              </a:rPr>
              <a:t>（この提案がお客様の戦略と合致していることを示し採用を迫る）</a:t>
            </a:r>
          </a:p>
        </p:txBody>
      </p:sp>
      <p:sp>
        <p:nvSpPr>
          <p:cNvPr id="8" name="テキスト ボックス 7">
            <a:extLst>
              <a:ext uri="{FF2B5EF4-FFF2-40B4-BE49-F238E27FC236}">
                <a16:creationId xmlns:a16="http://schemas.microsoft.com/office/drawing/2014/main" id="{3F2FA7F9-7E49-64A8-0D98-EF438C03351C}"/>
              </a:ext>
            </a:extLst>
          </p:cNvPr>
          <p:cNvSpPr txBox="1"/>
          <p:nvPr/>
        </p:nvSpPr>
        <p:spPr>
          <a:xfrm>
            <a:off x="626533" y="356730"/>
            <a:ext cx="6096000" cy="769441"/>
          </a:xfrm>
          <a:prstGeom prst="rect">
            <a:avLst/>
          </a:prstGeom>
          <a:noFill/>
        </p:spPr>
        <p:txBody>
          <a:bodyPr wrap="square">
            <a:spAutoFit/>
          </a:bodyPr>
          <a:lstStyle/>
          <a:p>
            <a:r>
              <a:rPr lang="ja-JP" altLang="en-US" sz="4400" dirty="0">
                <a:latin typeface="メイリオ" panose="020B0604030504040204" pitchFamily="50" charset="-128"/>
                <a:ea typeface="メイリオ" panose="020B0604030504040204" pitchFamily="50" charset="-128"/>
              </a:rPr>
              <a:t>まとめ本日の提案　</a:t>
            </a:r>
          </a:p>
        </p:txBody>
      </p:sp>
    </p:spTree>
    <p:extLst>
      <p:ext uri="{BB962C8B-B14F-4D97-AF65-F5344CB8AC3E}">
        <p14:creationId xmlns:p14="http://schemas.microsoft.com/office/powerpoint/2010/main" val="4045957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576EF72-7ADF-4123-A7CE-590B433E443C}"/>
              </a:ext>
            </a:extLst>
          </p:cNvPr>
          <p:cNvSpPr>
            <a:spLocks noGrp="1"/>
          </p:cNvSpPr>
          <p:nvPr>
            <p:ph type="sldNum" sz="quarter" idx="12"/>
          </p:nvPr>
        </p:nvSpPr>
        <p:spPr/>
        <p:txBody>
          <a:bodyPr/>
          <a:lstStyle/>
          <a:p>
            <a:fld id="{532EED41-674A-47A1-9D0E-025CA5A707CB}" type="slidenum">
              <a:rPr kumimoji="1" lang="ja-JP" altLang="en-US" smtClean="0"/>
              <a:t>24</a:t>
            </a:fld>
            <a:endParaRPr kumimoji="1" lang="ja-JP" altLang="en-US"/>
          </a:p>
        </p:txBody>
      </p:sp>
      <p:sp>
        <p:nvSpPr>
          <p:cNvPr id="5" name="テキスト ボックス 4">
            <a:extLst>
              <a:ext uri="{FF2B5EF4-FFF2-40B4-BE49-F238E27FC236}">
                <a16:creationId xmlns:a16="http://schemas.microsoft.com/office/drawing/2014/main" id="{DC499427-BE34-4877-BE80-39E326AA74BA}"/>
              </a:ext>
            </a:extLst>
          </p:cNvPr>
          <p:cNvSpPr txBox="1"/>
          <p:nvPr/>
        </p:nvSpPr>
        <p:spPr>
          <a:xfrm>
            <a:off x="1814728" y="5656930"/>
            <a:ext cx="8515350" cy="830997"/>
          </a:xfrm>
          <a:prstGeom prst="rect">
            <a:avLst/>
          </a:prstGeom>
          <a:solidFill>
            <a:schemeClr val="bg1"/>
          </a:solidFill>
          <a:ln>
            <a:solidFill>
              <a:srgbClr val="FF0000"/>
            </a:solidFill>
          </a:ln>
        </p:spPr>
        <p:txBody>
          <a:bodyPr wrap="square" rtlCol="0">
            <a:spAutoFit/>
          </a:bodyPr>
          <a:lstStyle/>
          <a:p>
            <a:r>
              <a:rPr lang="ja-JP" altLang="en-US" sz="2400" dirty="0">
                <a:solidFill>
                  <a:srgbClr val="FF0000"/>
                </a:solidFill>
                <a:latin typeface="BIZ UDPゴシック" panose="020B0400000000000000" pitchFamily="50" charset="-128"/>
                <a:ea typeface="BIZ UDPゴシック" panose="020B0400000000000000" pitchFamily="50" charset="-128"/>
              </a:rPr>
              <a:t>この提案書を書く人のオリジナルで魂の入った</a:t>
            </a:r>
            <a:endParaRPr lang="en-US" altLang="ja-JP" sz="2400" dirty="0">
              <a:solidFill>
                <a:srgbClr val="FF0000"/>
              </a:solidFill>
              <a:latin typeface="BIZ UDPゴシック" panose="020B0400000000000000" pitchFamily="50" charset="-128"/>
              <a:ea typeface="BIZ UDPゴシック" panose="020B0400000000000000" pitchFamily="50" charset="-128"/>
            </a:endParaRPr>
          </a:p>
          <a:p>
            <a:r>
              <a:rPr lang="ja-JP" altLang="en-US" sz="2400" dirty="0">
                <a:solidFill>
                  <a:srgbClr val="FF0000"/>
                </a:solidFill>
                <a:latin typeface="BIZ UDPゴシック" panose="020B0400000000000000" pitchFamily="50" charset="-128"/>
                <a:ea typeface="BIZ UDPゴシック" panose="020B0400000000000000" pitchFamily="50" charset="-128"/>
              </a:rPr>
              <a:t>お客様の心に刺さる言葉をレターとして締めくくってください</a:t>
            </a:r>
          </a:p>
        </p:txBody>
      </p:sp>
      <p:sp>
        <p:nvSpPr>
          <p:cNvPr id="8" name="テキスト ボックス 7">
            <a:extLst>
              <a:ext uri="{FF2B5EF4-FFF2-40B4-BE49-F238E27FC236}">
                <a16:creationId xmlns:a16="http://schemas.microsoft.com/office/drawing/2014/main" id="{3852D67F-2FA3-4C38-31A1-7B677FF0E558}"/>
              </a:ext>
            </a:extLst>
          </p:cNvPr>
          <p:cNvSpPr txBox="1"/>
          <p:nvPr/>
        </p:nvSpPr>
        <p:spPr>
          <a:xfrm>
            <a:off x="465667" y="491067"/>
            <a:ext cx="11085103" cy="4278094"/>
          </a:xfrm>
          <a:prstGeom prst="rect">
            <a:avLst/>
          </a:prstGeom>
          <a:noFill/>
        </p:spPr>
        <p:txBody>
          <a:bodyPr wrap="square" rtlCol="0">
            <a:spAutoFit/>
          </a:bodyPr>
          <a:lstStyle/>
          <a:p>
            <a:r>
              <a:rPr kumimoji="1" lang="ja-JP" altLang="en-US" sz="4000" dirty="0">
                <a:latin typeface="メイリオ" panose="020B0604030504040204" pitchFamily="50" charset="-128"/>
                <a:ea typeface="メイリオ" panose="020B0604030504040204" pitchFamily="50" charset="-128"/>
              </a:rPr>
              <a:t>さいごに</a:t>
            </a:r>
            <a:endParaRPr kumimoji="1" lang="en-US" altLang="ja-JP" sz="4000" dirty="0">
              <a:latin typeface="メイリオ" panose="020B0604030504040204" pitchFamily="50" charset="-128"/>
              <a:ea typeface="メイリオ" panose="020B0604030504040204" pitchFamily="50" charset="-128"/>
            </a:endParaRPr>
          </a:p>
          <a:p>
            <a:endParaRPr kumimoji="1" lang="en-US" altLang="ja-JP"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このたびは貴重な機会をいただきまして大変ありがとうございます。</a:t>
            </a:r>
          </a:p>
          <a:p>
            <a:r>
              <a:rPr kumimoji="1" lang="ja-JP" altLang="en-US" sz="2800" dirty="0">
                <a:latin typeface="メイリオ" panose="020B0604030504040204" pitchFamily="50" charset="-128"/>
                <a:ea typeface="メイリオ" panose="020B0604030504040204" pitchFamily="50" charset="-128"/>
              </a:rPr>
              <a:t>本提案をご採用いただくことで、現在厳しい○○の環境のもと、□□社が取り組まれる○○の実現にお役に立てるものと確信しております。</a:t>
            </a:r>
          </a:p>
          <a:p>
            <a:r>
              <a:rPr kumimoji="1" lang="ja-JP" altLang="en-US" sz="2800" dirty="0">
                <a:latin typeface="メイリオ" panose="020B0604030504040204" pitchFamily="50" charset="-128"/>
                <a:ea typeface="メイリオ" panose="020B0604030504040204" pitchFamily="50" charset="-128"/>
              </a:rPr>
              <a:t>今後もぜひとも□□社様の＊＊の革新をお手伝いさせていただきたく全力でサポートさせていただきます。ご採用いただきますよう何卒よろしくお願い申し上げます。</a:t>
            </a:r>
          </a:p>
          <a:p>
            <a:endParaRPr kumimoji="1" lang="ja-JP" altLang="en-US"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06148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B8DAFA8-E4EB-194B-8B24-F785178B07E5}"/>
              </a:ext>
            </a:extLst>
          </p:cNvPr>
          <p:cNvSpPr>
            <a:spLocks noGrp="1"/>
          </p:cNvSpPr>
          <p:nvPr>
            <p:ph type="sldNum" sz="quarter" idx="12"/>
          </p:nvPr>
        </p:nvSpPr>
        <p:spPr/>
        <p:txBody>
          <a:bodyPr/>
          <a:lstStyle/>
          <a:p>
            <a:fld id="{532EED41-674A-47A1-9D0E-025CA5A707CB}"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844F9B56-D7C4-0901-AC33-CAF704D563BE}"/>
              </a:ext>
            </a:extLst>
          </p:cNvPr>
          <p:cNvSpPr txBox="1"/>
          <p:nvPr/>
        </p:nvSpPr>
        <p:spPr>
          <a:xfrm>
            <a:off x="4351867" y="2777068"/>
            <a:ext cx="3310466" cy="830997"/>
          </a:xfrm>
          <a:prstGeom prst="rect">
            <a:avLst/>
          </a:prstGeom>
          <a:noFill/>
        </p:spPr>
        <p:txBody>
          <a:bodyPr wrap="square" rtlCol="0">
            <a:spAutoFit/>
          </a:bodyPr>
          <a:lstStyle/>
          <a:p>
            <a:pPr algn="ctr"/>
            <a:r>
              <a:rPr kumimoji="1" lang="ja-JP" altLang="en-US" sz="4800" dirty="0">
                <a:latin typeface="BIZ UDPゴシック" panose="020B0400000000000000" pitchFamily="50" charset="-128"/>
                <a:ea typeface="BIZ UDPゴシック" panose="020B0400000000000000" pitchFamily="50" charset="-128"/>
              </a:rPr>
              <a:t>Ｅｎｄ</a:t>
            </a:r>
          </a:p>
        </p:txBody>
      </p:sp>
    </p:spTree>
    <p:extLst>
      <p:ext uri="{BB962C8B-B14F-4D97-AF65-F5344CB8AC3E}">
        <p14:creationId xmlns:p14="http://schemas.microsoft.com/office/powerpoint/2010/main" val="7236375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B8DAFA8-E4EB-194B-8B24-F785178B07E5}"/>
              </a:ext>
            </a:extLst>
          </p:cNvPr>
          <p:cNvSpPr>
            <a:spLocks noGrp="1"/>
          </p:cNvSpPr>
          <p:nvPr>
            <p:ph type="sldNum" sz="quarter" idx="12"/>
          </p:nvPr>
        </p:nvSpPr>
        <p:spPr/>
        <p:txBody>
          <a:bodyPr/>
          <a:lstStyle/>
          <a:p>
            <a:fld id="{532EED41-674A-47A1-9D0E-025CA5A707CB}" type="slidenum">
              <a:rPr kumimoji="1" lang="ja-JP" altLang="en-US" smtClean="0"/>
              <a:t>26</a:t>
            </a:fld>
            <a:endParaRPr kumimoji="1" lang="ja-JP" altLang="en-US"/>
          </a:p>
        </p:txBody>
      </p:sp>
      <p:sp>
        <p:nvSpPr>
          <p:cNvPr id="5" name="テキスト ボックス 4">
            <a:extLst>
              <a:ext uri="{FF2B5EF4-FFF2-40B4-BE49-F238E27FC236}">
                <a16:creationId xmlns:a16="http://schemas.microsoft.com/office/drawing/2014/main" id="{844F9B56-D7C4-0901-AC33-CAF704D563BE}"/>
              </a:ext>
            </a:extLst>
          </p:cNvPr>
          <p:cNvSpPr txBox="1"/>
          <p:nvPr/>
        </p:nvSpPr>
        <p:spPr>
          <a:xfrm>
            <a:off x="4351867" y="2777068"/>
            <a:ext cx="3310466" cy="830997"/>
          </a:xfrm>
          <a:prstGeom prst="rect">
            <a:avLst/>
          </a:prstGeom>
          <a:noFill/>
        </p:spPr>
        <p:txBody>
          <a:bodyPr wrap="square" rtlCol="0">
            <a:spAutoFit/>
          </a:bodyPr>
          <a:lstStyle/>
          <a:p>
            <a:pPr algn="ctr"/>
            <a:r>
              <a:rPr kumimoji="1" lang="en-US" altLang="ja-JP" sz="4800" dirty="0">
                <a:latin typeface="BIZ UDPゴシック" panose="020B0400000000000000" pitchFamily="50" charset="-128"/>
                <a:ea typeface="BIZ UDPゴシック" panose="020B0400000000000000" pitchFamily="50" charset="-128"/>
              </a:rPr>
              <a:t>appendix</a:t>
            </a:r>
            <a:endParaRPr kumimoji="1" lang="ja-JP" altLang="en-US" sz="48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53074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99A68EE-205E-F42D-460C-50D50C1A4B58}"/>
              </a:ext>
            </a:extLst>
          </p:cNvPr>
          <p:cNvPicPr>
            <a:picLocks noChangeAspect="1"/>
          </p:cNvPicPr>
          <p:nvPr/>
        </p:nvPicPr>
        <p:blipFill>
          <a:blip r:embed="rId2"/>
          <a:stretch>
            <a:fillRect/>
          </a:stretch>
        </p:blipFill>
        <p:spPr>
          <a:xfrm>
            <a:off x="6877878" y="1470101"/>
            <a:ext cx="5136307" cy="3747349"/>
          </a:xfrm>
          <a:prstGeom prst="rect">
            <a:avLst/>
          </a:prstGeom>
        </p:spPr>
      </p:pic>
      <p:sp>
        <p:nvSpPr>
          <p:cNvPr id="3" name="テキスト ボックス 2">
            <a:extLst>
              <a:ext uri="{FF2B5EF4-FFF2-40B4-BE49-F238E27FC236}">
                <a16:creationId xmlns:a16="http://schemas.microsoft.com/office/drawing/2014/main" id="{FE834685-35F4-3826-71D2-928039CFDE7D}"/>
              </a:ext>
            </a:extLst>
          </p:cNvPr>
          <p:cNvSpPr txBox="1"/>
          <p:nvPr/>
        </p:nvSpPr>
        <p:spPr>
          <a:xfrm>
            <a:off x="78423" y="210231"/>
            <a:ext cx="6650369" cy="6001643"/>
          </a:xfrm>
          <a:prstGeom prst="rect">
            <a:avLst/>
          </a:prstGeom>
          <a:noFill/>
        </p:spPr>
        <p:txBody>
          <a:bodyPr wrap="square" rtlCol="0">
            <a:spAutoFit/>
          </a:bodyPr>
          <a:lstStyle/>
          <a:p>
            <a:r>
              <a:rPr kumimoji="1" lang="ja-JP" altLang="en-US" sz="4800" dirty="0">
                <a:latin typeface="メイリオ" panose="020B0604030504040204" pitchFamily="50" charset="-128"/>
                <a:ea typeface="メイリオ" panose="020B0604030504040204" pitchFamily="50" charset="-128"/>
              </a:rPr>
              <a:t>提案書の実例</a:t>
            </a:r>
            <a:endParaRPr kumimoji="1" lang="en-US" altLang="ja-JP" sz="4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次ページ以降は実際の提案書例です。</a:t>
            </a:r>
            <a:endParaRPr kumimoji="1" lang="en-US" altLang="ja-JP" sz="2800" dirty="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法人営業の大型商談だと、もっとテクニカルな内容になると思います。</a:t>
            </a:r>
            <a:endParaRPr kumimoji="1" lang="en-US" altLang="ja-JP" sz="2800" dirty="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けれど添付の提案書も基本フォーマットに沿っていて、この提案書によって実際にご支援の話が進みました。</a:t>
            </a:r>
            <a:endParaRPr kumimoji="1" lang="en-US" altLang="ja-JP" sz="2800" dirty="0">
              <a:latin typeface="メイリオ" panose="020B0604030504040204" pitchFamily="50" charset="-128"/>
              <a:ea typeface="メイリオ" panose="020B0604030504040204" pitchFamily="50" charset="-128"/>
            </a:endParaRPr>
          </a:p>
          <a:p>
            <a:endParaRPr kumimoji="1" lang="en-US" altLang="ja-JP" sz="2800" dirty="0">
              <a:latin typeface="メイリオ" panose="020B0604030504040204" pitchFamily="50" charset="-128"/>
              <a:ea typeface="メイリオ" panose="020B0604030504040204" pitchFamily="50" charset="-128"/>
            </a:endParaRPr>
          </a:p>
          <a:p>
            <a:r>
              <a:rPr kumimoji="1" lang="ja-JP" altLang="en-US" sz="2800" dirty="0">
                <a:latin typeface="メイリオ" panose="020B0604030504040204" pitchFamily="50" charset="-128"/>
                <a:ea typeface="メイリオ" panose="020B0604030504040204" pitchFamily="50" charset="-128"/>
              </a:rPr>
              <a:t>ぜひアレンジしながら、お客様にとって最高の「採用せざるを得ない提案書」を作成して提出してください！</a:t>
            </a:r>
          </a:p>
        </p:txBody>
      </p:sp>
    </p:spTree>
    <p:extLst>
      <p:ext uri="{BB962C8B-B14F-4D97-AF65-F5344CB8AC3E}">
        <p14:creationId xmlns:p14="http://schemas.microsoft.com/office/powerpoint/2010/main" val="1541687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5C4DF257-B76F-B931-A87E-75B0A759CE5E}"/>
              </a:ext>
            </a:extLst>
          </p:cNvPr>
          <p:cNvSpPr txBox="1"/>
          <p:nvPr/>
        </p:nvSpPr>
        <p:spPr>
          <a:xfrm>
            <a:off x="0" y="1386947"/>
            <a:ext cx="12192000" cy="2554545"/>
          </a:xfrm>
          <a:prstGeom prst="rect">
            <a:avLst/>
          </a:prstGeom>
          <a:noFill/>
        </p:spPr>
        <p:txBody>
          <a:bodyPr wrap="square">
            <a:spAutoFit/>
          </a:bodyPr>
          <a:lstStyle/>
          <a:p>
            <a:pPr algn="ctr">
              <a:buNone/>
            </a:pPr>
            <a:r>
              <a:rPr lang="ja-JP" altLang="en-US" sz="4400" b="1" dirty="0">
                <a:latin typeface="メイリオ" panose="020B0604030504040204" pitchFamily="50" charset="-128"/>
                <a:ea typeface="メイリオ" panose="020B0604030504040204" pitchFamily="50" charset="-128"/>
              </a:rPr>
              <a:t>「（中期経営計画）」実現に向けた</a:t>
            </a:r>
            <a:endParaRPr lang="en-US" altLang="ja-JP" sz="4400" b="1" dirty="0">
              <a:latin typeface="メイリオ" panose="020B0604030504040204" pitchFamily="50" charset="-128"/>
              <a:ea typeface="メイリオ" panose="020B0604030504040204" pitchFamily="50" charset="-128"/>
            </a:endParaRPr>
          </a:p>
          <a:p>
            <a:pPr algn="ctr">
              <a:buNone/>
            </a:pPr>
            <a:r>
              <a:rPr lang="ja-JP" altLang="en-US" sz="4400" b="1" dirty="0">
                <a:latin typeface="メイリオ" panose="020B0604030504040204" pitchFamily="50" charset="-128"/>
                <a:ea typeface="メイリオ" panose="020B0604030504040204" pitchFamily="50" charset="-128"/>
              </a:rPr>
              <a:t>営業組織・人材育成強化提案書</a:t>
            </a:r>
            <a:endParaRPr lang="en-US" altLang="ja-JP" sz="4400" b="1" dirty="0">
              <a:latin typeface="メイリオ" panose="020B0604030504040204" pitchFamily="50" charset="-128"/>
              <a:ea typeface="メイリオ" panose="020B0604030504040204" pitchFamily="50" charset="-128"/>
            </a:endParaRPr>
          </a:p>
          <a:p>
            <a:pPr algn="ctr">
              <a:buNone/>
            </a:pPr>
            <a:br>
              <a:rPr lang="ja-JP" altLang="en-US" sz="3600" dirty="0">
                <a:latin typeface="メイリオ" panose="020B0604030504040204" pitchFamily="50" charset="-128"/>
                <a:ea typeface="メイリオ" panose="020B0604030504040204" pitchFamily="50" charset="-128"/>
              </a:rPr>
            </a:br>
            <a:r>
              <a:rPr lang="ja-JP" altLang="en-US" sz="3600" b="1" dirty="0">
                <a:solidFill>
                  <a:srgbClr val="00B0F0"/>
                </a:solidFill>
                <a:latin typeface="メイリオ" panose="020B0604030504040204" pitchFamily="50" charset="-128"/>
                <a:ea typeface="メイリオ" panose="020B0604030504040204" pitchFamily="50" charset="-128"/>
              </a:rPr>
              <a:t>現場から全社を変える、営業力</a:t>
            </a:r>
            <a:r>
              <a:rPr lang="en-US" altLang="ja-JP" sz="3600" b="1" dirty="0">
                <a:solidFill>
                  <a:srgbClr val="00B0F0"/>
                </a:solidFill>
                <a:latin typeface="メイリオ" panose="020B0604030504040204" pitchFamily="50" charset="-128"/>
                <a:ea typeface="メイリオ" panose="020B0604030504040204" pitchFamily="50" charset="-128"/>
              </a:rPr>
              <a:t>×</a:t>
            </a:r>
            <a:r>
              <a:rPr lang="ja-JP" altLang="en-US" sz="3600" b="1" dirty="0">
                <a:solidFill>
                  <a:srgbClr val="00B0F0"/>
                </a:solidFill>
                <a:latin typeface="メイリオ" panose="020B0604030504040204" pitchFamily="50" charset="-128"/>
                <a:ea typeface="メイリオ" panose="020B0604030504040204" pitchFamily="50" charset="-128"/>
              </a:rPr>
              <a:t>人づくりの実践支援 </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AAAAB51-5477-728D-ECAD-518482B51DE0}"/>
              </a:ext>
            </a:extLst>
          </p:cNvPr>
          <p:cNvSpPr txBox="1"/>
          <p:nvPr/>
        </p:nvSpPr>
        <p:spPr>
          <a:xfrm>
            <a:off x="0" y="0"/>
            <a:ext cx="4958409" cy="646331"/>
          </a:xfrm>
          <a:prstGeom prst="rect">
            <a:avLst/>
          </a:prstGeom>
          <a:noFill/>
        </p:spPr>
        <p:txBody>
          <a:bodyPr wrap="none" rtlCol="0">
            <a:spAutoFit/>
          </a:bodyPr>
          <a:lstStyle/>
          <a:p>
            <a:r>
              <a:rPr kumimoji="1" lang="ja-JP" altLang="en-US" sz="3600" u="sng" dirty="0">
                <a:latin typeface="メイリオ" panose="020B0604030504040204" pitchFamily="50" charset="-128"/>
                <a:ea typeface="メイリオ" panose="020B0604030504040204" pitchFamily="50" charset="-128"/>
              </a:rPr>
              <a:t>○○○○株式会社 御中</a:t>
            </a:r>
          </a:p>
        </p:txBody>
      </p:sp>
      <p:sp>
        <p:nvSpPr>
          <p:cNvPr id="8" name="テキスト ボックス 7">
            <a:extLst>
              <a:ext uri="{FF2B5EF4-FFF2-40B4-BE49-F238E27FC236}">
                <a16:creationId xmlns:a16="http://schemas.microsoft.com/office/drawing/2014/main" id="{9C33B6D4-7F19-E4A5-D93C-658806683F9A}"/>
              </a:ext>
            </a:extLst>
          </p:cNvPr>
          <p:cNvSpPr txBox="1"/>
          <p:nvPr/>
        </p:nvSpPr>
        <p:spPr>
          <a:xfrm>
            <a:off x="3311371" y="5872125"/>
            <a:ext cx="8880629" cy="1077218"/>
          </a:xfrm>
          <a:prstGeom prst="rect">
            <a:avLst/>
          </a:prstGeom>
          <a:noFill/>
        </p:spPr>
        <p:txBody>
          <a:bodyPr wrap="square" rtlCol="0">
            <a:spAutoFit/>
          </a:bodyPr>
          <a:lstStyle/>
          <a:p>
            <a:pPr algn="r"/>
            <a:r>
              <a:rPr kumimoji="1" lang="en-US" altLang="ja-JP" sz="3200" dirty="0">
                <a:latin typeface="メイリオ" panose="020B0604030504040204" pitchFamily="50" charset="-128"/>
                <a:ea typeface="メイリオ" panose="020B0604030504040204" pitchFamily="50" charset="-128"/>
              </a:rPr>
              <a:t>2025</a:t>
            </a:r>
            <a:r>
              <a:rPr kumimoji="1" lang="ja-JP" altLang="en-US" sz="3200" dirty="0">
                <a:latin typeface="メイリオ" panose="020B0604030504040204" pitchFamily="50" charset="-128"/>
                <a:ea typeface="メイリオ" panose="020B0604030504040204" pitchFamily="50" charset="-128"/>
              </a:rPr>
              <a:t>年＊月＊＊日</a:t>
            </a:r>
            <a:endParaRPr kumimoji="1" lang="en-US" altLang="ja-JP" sz="3200" dirty="0">
              <a:latin typeface="メイリオ" panose="020B0604030504040204" pitchFamily="50" charset="-128"/>
              <a:ea typeface="メイリオ" panose="020B0604030504040204" pitchFamily="50" charset="-128"/>
            </a:endParaRPr>
          </a:p>
          <a:p>
            <a:pPr algn="r"/>
            <a:r>
              <a:rPr kumimoji="1" lang="en-US" altLang="ja-JP" sz="3200" dirty="0">
                <a:latin typeface="メイリオ" panose="020B0604030504040204" pitchFamily="50" charset="-128"/>
                <a:ea typeface="メイリオ" panose="020B0604030504040204" pitchFamily="50" charset="-128"/>
              </a:rPr>
              <a:t>JSM</a:t>
            </a:r>
            <a:r>
              <a:rPr kumimoji="1" lang="ja-JP" altLang="en-US" sz="3200" dirty="0">
                <a:latin typeface="メイリオ" panose="020B0604030504040204" pitchFamily="50" charset="-128"/>
                <a:ea typeface="メイリオ" panose="020B0604030504040204" pitchFamily="50" charset="-128"/>
              </a:rPr>
              <a:t>ジャパンセールスマネジメント株式会社</a:t>
            </a:r>
            <a:endParaRPr kumimoji="1" lang="en-US" altLang="ja-JP" sz="320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E3B51122-353E-B067-EA3D-235C401CEE30}"/>
              </a:ext>
            </a:extLst>
          </p:cNvPr>
          <p:cNvPicPr>
            <a:picLocks noChangeAspect="1"/>
          </p:cNvPicPr>
          <p:nvPr/>
        </p:nvPicPr>
        <p:blipFill>
          <a:blip r:embed="rId2"/>
          <a:stretch>
            <a:fillRect/>
          </a:stretch>
        </p:blipFill>
        <p:spPr>
          <a:xfrm>
            <a:off x="0" y="5780445"/>
            <a:ext cx="1077555" cy="1077555"/>
          </a:xfrm>
          <a:prstGeom prst="rect">
            <a:avLst/>
          </a:prstGeom>
        </p:spPr>
      </p:pic>
    </p:spTree>
    <p:extLst>
      <p:ext uri="{BB962C8B-B14F-4D97-AF65-F5344CB8AC3E}">
        <p14:creationId xmlns:p14="http://schemas.microsoft.com/office/powerpoint/2010/main" val="4219831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B05B8334-38CD-F392-2997-2E0980F54759}"/>
              </a:ext>
            </a:extLst>
          </p:cNvPr>
          <p:cNvSpPr txBox="1"/>
          <p:nvPr/>
        </p:nvSpPr>
        <p:spPr>
          <a:xfrm>
            <a:off x="0" y="0"/>
            <a:ext cx="12192000" cy="7048083"/>
          </a:xfrm>
          <a:prstGeom prst="rect">
            <a:avLst/>
          </a:prstGeom>
          <a:noFill/>
        </p:spPr>
        <p:txBody>
          <a:bodyPr wrap="square">
            <a:spAutoFit/>
          </a:bodyPr>
          <a:lstStyle/>
          <a:p>
            <a:r>
              <a:rPr lang="ja-JP" altLang="en-US" sz="4000" dirty="0">
                <a:latin typeface="メイリオ" panose="020B0604030504040204" pitchFamily="50" charset="-128"/>
                <a:ea typeface="メイリオ" panose="020B0604030504040204" pitchFamily="50" charset="-128"/>
              </a:rPr>
              <a:t>はじめに</a:t>
            </a:r>
            <a:endParaRPr lang="en-US" altLang="ja-JP" sz="40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（ジャパンセールスマネジメント）は、製造業をはじめとする法人営業組織のご支援に特化したコンサルティング会社です。</a:t>
            </a:r>
            <a:endParaRPr lang="en-US" altLang="ja-JP" sz="24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代表コンサルタントは、オムロン株式会社において長年にわたり自動車業界向けの営業を担当し、その中で○○○○様のお名前を何度も耳にし、「非常に強く、お客様から選ばれ続けている素晴らしい会社」と常に認識してまいりました。このたび、貴社にご提案の機会をいただきましたこと、心より感謝申し上げます。</a:t>
            </a:r>
            <a:endParaRPr lang="en-US" altLang="ja-JP" sz="24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は、前職で培ったソリューション型・エンジニアリング営業の実践経験や、数多くの競合切り替え・新規採用を実現してきたノウハウを活かし、「誰もが成果を出せる営業チームづくり」や人材育成に一貫して取り組んでおります。</a:t>
            </a:r>
            <a:endParaRPr lang="en-US" altLang="ja-JP" sz="2400" dirty="0">
              <a:latin typeface="メイリオ" panose="020B0604030504040204" pitchFamily="50" charset="-128"/>
              <a:ea typeface="メイリオ" panose="020B0604030504040204" pitchFamily="50" charset="-128"/>
            </a:endParaRPr>
          </a:p>
          <a:p>
            <a:endParaRPr lang="en-US" altLang="ja-JP" sz="16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現場での成功も失敗も数多く経験してきたことが、当社のご支援の強みです。本提案が、貴社のさらなるご発展に貢献できれば幸いです。何卒よろしくお願い申し上げます。</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algn="r"/>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ジャパンセールスマネジメント株式会社</a:t>
            </a:r>
            <a:endParaRPr lang="en-US" altLang="ja-JP" sz="2400" dirty="0">
              <a:latin typeface="メイリオ" panose="020B0604030504040204" pitchFamily="50" charset="-128"/>
              <a:ea typeface="メイリオ" panose="020B0604030504040204" pitchFamily="50" charset="-128"/>
            </a:endParaRPr>
          </a:p>
          <a:p>
            <a:pPr algn="r"/>
            <a:r>
              <a:rPr lang="ja-JP" altLang="en-US" sz="2400" dirty="0">
                <a:latin typeface="メイリオ" panose="020B0604030504040204" pitchFamily="50" charset="-128"/>
                <a:ea typeface="メイリオ" panose="020B0604030504040204" pitchFamily="50" charset="-128"/>
              </a:rPr>
              <a:t>代表取締役　中村昌雄</a:t>
            </a:r>
          </a:p>
        </p:txBody>
      </p:sp>
    </p:spTree>
    <p:extLst>
      <p:ext uri="{BB962C8B-B14F-4D97-AF65-F5344CB8AC3E}">
        <p14:creationId xmlns:p14="http://schemas.microsoft.com/office/powerpoint/2010/main" val="20454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438F9DAA-26A7-8BE4-DF63-557F6EC8357B}"/>
              </a:ext>
            </a:extLst>
          </p:cNvPr>
          <p:cNvPicPr>
            <a:picLocks noChangeAspect="1"/>
          </p:cNvPicPr>
          <p:nvPr/>
        </p:nvPicPr>
        <p:blipFill>
          <a:blip r:embed="rId2"/>
          <a:stretch>
            <a:fillRect/>
          </a:stretch>
        </p:blipFill>
        <p:spPr>
          <a:xfrm>
            <a:off x="1663700" y="2018638"/>
            <a:ext cx="8665634" cy="4874419"/>
          </a:xfrm>
          <a:prstGeom prst="rect">
            <a:avLst/>
          </a:prstGeom>
        </p:spPr>
      </p:pic>
      <p:sp>
        <p:nvSpPr>
          <p:cNvPr id="6" name="テキスト ボックス 5">
            <a:extLst>
              <a:ext uri="{FF2B5EF4-FFF2-40B4-BE49-F238E27FC236}">
                <a16:creationId xmlns:a16="http://schemas.microsoft.com/office/drawing/2014/main" id="{3C1278F2-0FAF-64E0-57DC-7BC988D10368}"/>
              </a:ext>
            </a:extLst>
          </p:cNvPr>
          <p:cNvSpPr txBox="1"/>
          <p:nvPr/>
        </p:nvSpPr>
        <p:spPr>
          <a:xfrm>
            <a:off x="1540907" y="101600"/>
            <a:ext cx="9725739" cy="1569660"/>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本テンプレートは、以下の建付けに沿っています。</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この通りに書けば「採用せざるを得ない提案書」は完成です。</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ぜひ、お客様が気づいてもいなかった素晴らしい姿を実現するために</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「新規採用」をしていただいてください！</a:t>
            </a:r>
          </a:p>
        </p:txBody>
      </p:sp>
    </p:spTree>
    <p:extLst>
      <p:ext uri="{BB962C8B-B14F-4D97-AF65-F5344CB8AC3E}">
        <p14:creationId xmlns:p14="http://schemas.microsoft.com/office/powerpoint/2010/main" val="3640351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BE29B35-911A-5AAA-BE94-E3B32C6D984F}"/>
              </a:ext>
            </a:extLst>
          </p:cNvPr>
          <p:cNvSpPr txBox="1"/>
          <p:nvPr/>
        </p:nvSpPr>
        <p:spPr>
          <a:xfrm>
            <a:off x="0" y="0"/>
            <a:ext cx="12192000" cy="2800767"/>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○○○○様を取り巻く事業環境と経営課題</a:t>
            </a:r>
            <a:endParaRPr lang="en-US" altLang="ja-JP" sz="36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貴社の中期経営計画「＊＊＊＊＊＊」に記載されているように、経営環境は大きく変化しています。＊＊化に伴う需要構造の変化、グローバル市場での競争激化、＊＊＊＊事業の受注減少といった課題が顕在化し、これらに対応するため、＊＊部品や新領域への取り組み強化、「＊＊重視経営」への転換、営業力および人材育成の強化が喫緊のテーマとされています。</a:t>
            </a:r>
          </a:p>
        </p:txBody>
      </p:sp>
      <p:sp>
        <p:nvSpPr>
          <p:cNvPr id="5" name="テキスト ボックス 4">
            <a:extLst>
              <a:ext uri="{FF2B5EF4-FFF2-40B4-BE49-F238E27FC236}">
                <a16:creationId xmlns:a16="http://schemas.microsoft.com/office/drawing/2014/main" id="{B8DF8267-A769-F6BC-DCE2-F33115F54875}"/>
              </a:ext>
            </a:extLst>
          </p:cNvPr>
          <p:cNvSpPr txBox="1"/>
          <p:nvPr/>
        </p:nvSpPr>
        <p:spPr>
          <a:xfrm>
            <a:off x="0" y="2936242"/>
            <a:ext cx="5767753" cy="3724096"/>
          </a:xfrm>
          <a:prstGeom prst="rect">
            <a:avLst/>
          </a:prstGeom>
          <a:solidFill>
            <a:srgbClr val="FFFCF3"/>
          </a:solidFill>
          <a:ln/>
        </p:spPr>
        <p:style>
          <a:lnRef idx="2">
            <a:schemeClr val="accent4"/>
          </a:lnRef>
          <a:fillRef idx="1">
            <a:schemeClr val="lt1"/>
          </a:fillRef>
          <a:effectRef idx="0">
            <a:schemeClr val="accent4"/>
          </a:effectRef>
          <a:fontRef idx="minor">
            <a:schemeClr val="dk1"/>
          </a:fontRef>
        </p:style>
        <p:txBody>
          <a:bodyPr wrap="square">
            <a:spAutoFit/>
          </a:bodyPr>
          <a:lstStyle/>
          <a:p>
            <a:endParaRPr lang="en-US" altLang="ja-JP" sz="3200" b="1" dirty="0">
              <a:solidFill>
                <a:srgbClr val="FFC000"/>
              </a:solidFill>
              <a:latin typeface="メイリオ" panose="020B0604030504040204" pitchFamily="50" charset="-128"/>
              <a:ea typeface="メイリオ" panose="020B0604030504040204" pitchFamily="50" charset="-128"/>
            </a:endParaRPr>
          </a:p>
          <a:p>
            <a:r>
              <a:rPr lang="ja-JP" altLang="en-US" sz="2800" b="1" dirty="0">
                <a:solidFill>
                  <a:srgbClr val="FFC000"/>
                </a:solidFill>
                <a:latin typeface="メイリオ" panose="020B0604030504040204" pitchFamily="50" charset="-128"/>
                <a:ea typeface="メイリオ" panose="020B0604030504040204" pitchFamily="50" charset="-128"/>
              </a:rPr>
              <a:t>　　</a:t>
            </a:r>
            <a:r>
              <a:rPr lang="en-US" altLang="ja-JP" sz="2800" b="1" dirty="0">
                <a:solidFill>
                  <a:srgbClr val="FFC000"/>
                </a:solidFill>
                <a:latin typeface="メイリオ" panose="020B0604030504040204" pitchFamily="50" charset="-128"/>
                <a:ea typeface="メイリオ" panose="020B0604030504040204" pitchFamily="50" charset="-128"/>
              </a:rPr>
              <a:t> </a:t>
            </a:r>
            <a:r>
              <a:rPr lang="ja-JP" altLang="en-US" sz="2800" b="1" dirty="0">
                <a:solidFill>
                  <a:srgbClr val="FFC000"/>
                </a:solidFill>
                <a:latin typeface="メイリオ" panose="020B0604030504040204" pitchFamily="50" charset="-128"/>
                <a:ea typeface="メイリオ" panose="020B0604030504040204" pitchFamily="50" charset="-128"/>
              </a:rPr>
              <a:t>　</a:t>
            </a:r>
            <a:r>
              <a:rPr lang="ja-JP" altLang="en-US" sz="3200" b="1" dirty="0">
                <a:solidFill>
                  <a:srgbClr val="FFC000"/>
                </a:solidFill>
                <a:latin typeface="メイリオ" panose="020B0604030504040204" pitchFamily="50" charset="-128"/>
                <a:ea typeface="メイリオ" panose="020B0604030504040204" pitchFamily="50" charset="-128"/>
              </a:rPr>
              <a:t>事業環境</a:t>
            </a:r>
            <a:endParaRPr lang="en-US" altLang="ja-JP" sz="3200" b="1" dirty="0">
              <a:solidFill>
                <a:srgbClr val="FFC00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・＊＊業界の構造転換</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FFC000"/>
                </a:solidFill>
                <a:latin typeface="メイリオ" panose="020B0604030504040204" pitchFamily="50" charset="-128"/>
                <a:ea typeface="メイリオ" panose="020B0604030504040204" pitchFamily="50" charset="-128"/>
              </a:rPr>
              <a:t>＊＊・＊＊＊＊化</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・＊＊＊＊部品→</a:t>
            </a:r>
            <a:r>
              <a:rPr lang="ja-JP" altLang="en-US" sz="2400" b="1" dirty="0">
                <a:solidFill>
                  <a:srgbClr val="FFC000"/>
                </a:solidFill>
                <a:latin typeface="メイリオ" panose="020B0604030504040204" pitchFamily="50" charset="-128"/>
                <a:ea typeface="メイリオ" panose="020B0604030504040204" pitchFamily="50" charset="-128"/>
              </a:rPr>
              <a:t>＊＊部品</a:t>
            </a:r>
            <a:r>
              <a:rPr lang="ja-JP" altLang="en-US" sz="2400" dirty="0">
                <a:solidFill>
                  <a:schemeClr val="tx1"/>
                </a:solidFill>
                <a:latin typeface="メイリオ" panose="020B0604030504040204" pitchFamily="50" charset="-128"/>
                <a:ea typeface="メイリオ" panose="020B0604030504040204" pitchFamily="50" charset="-128"/>
              </a:rPr>
              <a:t>シフト</a:t>
            </a:r>
            <a:endParaRPr lang="en-US" altLang="ja-JP" sz="2400" dirty="0">
              <a:solidFill>
                <a:schemeClr val="tx1"/>
              </a:solidFill>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・工場の自動化・省人化、</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FFC000"/>
                </a:solidFill>
                <a:latin typeface="メイリオ" panose="020B0604030504040204" pitchFamily="50" charset="-128"/>
                <a:ea typeface="メイリオ" panose="020B0604030504040204" pitchFamily="50" charset="-128"/>
              </a:rPr>
              <a:t>＊＊＊＊事業</a:t>
            </a:r>
            <a:r>
              <a:rPr lang="ja-JP" altLang="en-US" sz="2400" dirty="0">
                <a:solidFill>
                  <a:schemeClr val="tx1"/>
                </a:solidFill>
                <a:latin typeface="メイリオ" panose="020B0604030504040204" pitchFamily="50" charset="-128"/>
                <a:ea typeface="メイリオ" panose="020B0604030504040204" pitchFamily="50" charset="-128"/>
              </a:rPr>
              <a:t>期待</a:t>
            </a:r>
            <a:endParaRPr lang="en-US" altLang="ja-JP" sz="2400" dirty="0">
              <a:solidFill>
                <a:schemeClr val="tx1"/>
              </a:solidFill>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70892251-CA28-7774-CAE4-5BC32793C729}"/>
              </a:ext>
            </a:extLst>
          </p:cNvPr>
          <p:cNvSpPr txBox="1"/>
          <p:nvPr/>
        </p:nvSpPr>
        <p:spPr>
          <a:xfrm>
            <a:off x="6175127" y="2936243"/>
            <a:ext cx="6016873" cy="3662541"/>
          </a:xfrm>
          <a:prstGeom prst="rect">
            <a:avLst/>
          </a:prstGeom>
          <a:solidFill>
            <a:srgbClr val="F5F9FD"/>
          </a:solidFill>
          <a:ln/>
        </p:spPr>
        <p:style>
          <a:lnRef idx="2">
            <a:schemeClr val="accent5"/>
          </a:lnRef>
          <a:fillRef idx="1">
            <a:schemeClr val="lt1"/>
          </a:fillRef>
          <a:effectRef idx="0">
            <a:schemeClr val="accent5"/>
          </a:effectRef>
          <a:fontRef idx="minor">
            <a:schemeClr val="dk1"/>
          </a:fontRef>
        </p:style>
        <p:txBody>
          <a:bodyPr wrap="square">
            <a:spAutoFit/>
          </a:bodyPr>
          <a:lstStyle/>
          <a:p>
            <a:endParaRPr lang="en-US" altLang="ja-JP" sz="3200" b="1" dirty="0">
              <a:solidFill>
                <a:srgbClr val="00B0F0"/>
              </a:solidFill>
              <a:latin typeface="メイリオ" panose="020B0604030504040204" pitchFamily="50" charset="-128"/>
              <a:ea typeface="メイリオ" panose="020B0604030504040204" pitchFamily="50" charset="-128"/>
            </a:endParaRPr>
          </a:p>
          <a:p>
            <a:r>
              <a:rPr lang="ja-JP" altLang="en-US" sz="2800" b="1" dirty="0">
                <a:solidFill>
                  <a:srgbClr val="00B0F0"/>
                </a:solidFill>
                <a:latin typeface="メイリオ" panose="020B0604030504040204" pitchFamily="50" charset="-128"/>
                <a:ea typeface="メイリオ" panose="020B0604030504040204" pitchFamily="50" charset="-128"/>
              </a:rPr>
              <a:t>　　　　</a:t>
            </a:r>
            <a:r>
              <a:rPr lang="ja-JP" altLang="en-US" sz="3200" b="1" dirty="0">
                <a:solidFill>
                  <a:srgbClr val="00B0F0"/>
                </a:solidFill>
                <a:latin typeface="メイリオ" panose="020B0604030504040204" pitchFamily="50" charset="-128"/>
                <a:ea typeface="メイリオ" panose="020B0604030504040204" pitchFamily="50" charset="-128"/>
              </a:rPr>
              <a:t>経営課題</a:t>
            </a:r>
            <a:endParaRPr lang="en-US" altLang="ja-JP" sz="2800" b="1" dirty="0">
              <a:solidFill>
                <a:srgbClr val="00B0F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・Ａ事業の</a:t>
            </a:r>
            <a:r>
              <a:rPr lang="ja-JP" altLang="en-US" sz="2400" b="1" dirty="0">
                <a:solidFill>
                  <a:srgbClr val="00B0F0"/>
                </a:solidFill>
                <a:latin typeface="メイリオ" panose="020B0604030504040204" pitchFamily="50" charset="-128"/>
                <a:ea typeface="メイリオ" panose="020B0604030504040204" pitchFamily="50" charset="-128"/>
              </a:rPr>
              <a:t>新市場開拓</a:t>
            </a:r>
            <a:endParaRPr lang="en-US" altLang="ja-JP" sz="2400" b="1" dirty="0">
              <a:solidFill>
                <a:srgbClr val="00B0F0"/>
              </a:solidFill>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・Ｂ事業の新領域展開</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00B0F0"/>
                </a:solidFill>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a:t>
            </a:r>
            <a:r>
              <a:rPr lang="ja-JP" altLang="en-US" sz="2400" b="1" dirty="0">
                <a:solidFill>
                  <a:srgbClr val="00B0F0"/>
                </a:solidFill>
                <a:latin typeface="メイリオ" panose="020B0604030504040204" pitchFamily="50" charset="-128"/>
                <a:ea typeface="メイリオ" panose="020B0604030504040204" pitchFamily="50" charset="-128"/>
              </a:rPr>
              <a:t>＊＊重視</a:t>
            </a:r>
            <a:r>
              <a:rPr lang="ja-JP" altLang="en-US" sz="2400" dirty="0">
                <a:latin typeface="メイリオ" panose="020B0604030504040204" pitchFamily="50" charset="-128"/>
                <a:ea typeface="メイリオ" panose="020B0604030504040204" pitchFamily="50" charset="-128"/>
              </a:rPr>
              <a:t>経営への転換</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a:t>
            </a:r>
            <a:r>
              <a:rPr lang="ja-JP" altLang="en-US" sz="2400" b="1" dirty="0">
                <a:solidFill>
                  <a:srgbClr val="00B0F0"/>
                </a:solidFill>
                <a:latin typeface="メイリオ" panose="020B0604030504040204" pitchFamily="50" charset="-128"/>
                <a:ea typeface="メイリオ" panose="020B0604030504040204" pitchFamily="50" charset="-128"/>
              </a:rPr>
              <a:t>営業・組織力強化</a:t>
            </a:r>
            <a:endParaRPr lang="en-US" altLang="ja-JP" sz="2400" b="1" dirty="0">
              <a:solidFill>
                <a:srgbClr val="00B0F0"/>
              </a:solidFill>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a:t>
            </a:r>
            <a:r>
              <a:rPr lang="ja-JP" altLang="en-US" sz="2400" b="1" dirty="0">
                <a:solidFill>
                  <a:srgbClr val="00B0F0"/>
                </a:solidFill>
                <a:latin typeface="メイリオ" panose="020B0604030504040204" pitchFamily="50" charset="-128"/>
                <a:ea typeface="メイリオ" panose="020B0604030504040204" pitchFamily="50" charset="-128"/>
              </a:rPr>
              <a:t>次世代リーダーの育成</a:t>
            </a:r>
            <a:r>
              <a:rPr lang="ja-JP" altLang="en-US" sz="2400" dirty="0">
                <a:latin typeface="メイリオ" panose="020B0604030504040204" pitchFamily="50" charset="-128"/>
                <a:ea typeface="メイリオ" panose="020B0604030504040204" pitchFamily="50" charset="-128"/>
              </a:rPr>
              <a:t>・組織活性化</a:t>
            </a:r>
          </a:p>
        </p:txBody>
      </p:sp>
      <p:pic>
        <p:nvPicPr>
          <p:cNvPr id="9" name="グラフィックス 8" descr="世界">
            <a:extLst>
              <a:ext uri="{FF2B5EF4-FFF2-40B4-BE49-F238E27FC236}">
                <a16:creationId xmlns:a16="http://schemas.microsoft.com/office/drawing/2014/main" id="{B7998B3D-D349-4A55-DBC3-B44514E620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9989" y="3158233"/>
            <a:ext cx="938599" cy="938599"/>
          </a:xfrm>
          <a:prstGeom prst="rect">
            <a:avLst/>
          </a:prstGeom>
        </p:spPr>
      </p:pic>
      <p:pic>
        <p:nvPicPr>
          <p:cNvPr id="11" name="グラフィックス 10" descr="黒板">
            <a:extLst>
              <a:ext uri="{FF2B5EF4-FFF2-40B4-BE49-F238E27FC236}">
                <a16:creationId xmlns:a16="http://schemas.microsoft.com/office/drawing/2014/main" id="{A939B1B4-76CA-8006-0160-71395C2E4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47660" y="3044307"/>
            <a:ext cx="1166450" cy="1166450"/>
          </a:xfrm>
          <a:prstGeom prst="rect">
            <a:avLst/>
          </a:prstGeom>
        </p:spPr>
      </p:pic>
    </p:spTree>
    <p:extLst>
      <p:ext uri="{BB962C8B-B14F-4D97-AF65-F5344CB8AC3E}">
        <p14:creationId xmlns:p14="http://schemas.microsoft.com/office/powerpoint/2010/main" val="1518962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DB59B08-8AF9-AACF-AF31-73F3CB7E24BB}"/>
              </a:ext>
            </a:extLst>
          </p:cNvPr>
          <p:cNvSpPr txBox="1"/>
          <p:nvPr/>
        </p:nvSpPr>
        <p:spPr>
          <a:xfrm>
            <a:off x="38183" y="5130355"/>
            <a:ext cx="5966961" cy="1692771"/>
          </a:xfrm>
          <a:prstGeom prst="rect">
            <a:avLst/>
          </a:prstGeom>
          <a:solidFill>
            <a:srgbClr val="F5F9FD"/>
          </a:solidFill>
        </p:spPr>
        <p:style>
          <a:lnRef idx="2">
            <a:schemeClr val="accent5"/>
          </a:lnRef>
          <a:fillRef idx="1">
            <a:schemeClr val="lt1"/>
          </a:fillRef>
          <a:effectRef idx="0">
            <a:schemeClr val="accent5"/>
          </a:effectRef>
          <a:fontRef idx="minor">
            <a:schemeClr val="dk1"/>
          </a:fontRef>
        </p:style>
        <p:txBody>
          <a:bodyPr wrap="square">
            <a:spAutoFit/>
          </a:bodyPr>
          <a:lstStyle/>
          <a:p>
            <a:r>
              <a:rPr lang="ja-JP" altLang="en-US" sz="2400" dirty="0">
                <a:latin typeface="メイリオ" panose="020B0604030504040204" pitchFamily="50" charset="-128"/>
                <a:ea typeface="メイリオ" panose="020B0604030504040204" pitchFamily="50" charset="-128"/>
              </a:rPr>
              <a:t>　　豊富な</a:t>
            </a:r>
            <a:r>
              <a:rPr lang="ja-JP" altLang="en-US" sz="2400" b="1" dirty="0">
                <a:solidFill>
                  <a:srgbClr val="00B0F0"/>
                </a:solidFill>
                <a:latin typeface="メイリオ" panose="020B0604030504040204" pitchFamily="50" charset="-128"/>
                <a:ea typeface="メイリオ" panose="020B0604030504040204" pitchFamily="50" charset="-128"/>
              </a:rPr>
              <a:t>現場実績</a:t>
            </a:r>
            <a:r>
              <a:rPr lang="ja-JP" altLang="en-US" sz="2400" dirty="0">
                <a:latin typeface="メイリオ" panose="020B0604030504040204" pitchFamily="50" charset="-128"/>
                <a:ea typeface="メイリオ" panose="020B0604030504040204" pitchFamily="50" charset="-128"/>
              </a:rPr>
              <a:t>・育成ノウハウ</a:t>
            </a:r>
            <a:endParaRPr lang="en-US" altLang="ja-JP" sz="20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・オムロンで</a:t>
            </a:r>
            <a:r>
              <a:rPr lang="en-US" altLang="ja-JP" sz="2000" dirty="0">
                <a:latin typeface="メイリオ" panose="020B0604030504040204" pitchFamily="50" charset="-128"/>
                <a:ea typeface="メイリオ" panose="020B0604030504040204" pitchFamily="50" charset="-128"/>
              </a:rPr>
              <a:t>85</a:t>
            </a:r>
            <a:r>
              <a:rPr lang="ja-JP" altLang="en-US" sz="2000" dirty="0">
                <a:latin typeface="メイリオ" panose="020B0604030504040204" pitchFamily="50" charset="-128"/>
                <a:ea typeface="メイリオ" panose="020B0604030504040204" pitchFamily="50" charset="-128"/>
              </a:rPr>
              <a:t>億円規模の営業部長</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・多数のマネージャー・人材を現場で育成</a:t>
            </a:r>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・現場で培ったリアルな営業課題への対応力</a:t>
            </a:r>
          </a:p>
        </p:txBody>
      </p:sp>
      <p:sp>
        <p:nvSpPr>
          <p:cNvPr id="6" name="テキスト ボックス 5">
            <a:extLst>
              <a:ext uri="{FF2B5EF4-FFF2-40B4-BE49-F238E27FC236}">
                <a16:creationId xmlns:a16="http://schemas.microsoft.com/office/drawing/2014/main" id="{BBCB3F74-D4FF-84F9-6FB7-CCCD009CC04C}"/>
              </a:ext>
            </a:extLst>
          </p:cNvPr>
          <p:cNvSpPr txBox="1"/>
          <p:nvPr/>
        </p:nvSpPr>
        <p:spPr>
          <a:xfrm>
            <a:off x="32096" y="3014121"/>
            <a:ext cx="5973049" cy="1692771"/>
          </a:xfrm>
          <a:prstGeom prst="rect">
            <a:avLst/>
          </a:prstGeom>
          <a:solidFill>
            <a:srgbClr val="F5F9FD"/>
          </a:solidFill>
        </p:spPr>
        <p:style>
          <a:lnRef idx="2">
            <a:schemeClr val="accent5"/>
          </a:lnRef>
          <a:fillRef idx="1">
            <a:schemeClr val="lt1"/>
          </a:fillRef>
          <a:effectRef idx="0">
            <a:schemeClr val="accent5"/>
          </a:effectRef>
          <a:fontRef idx="minor">
            <a:schemeClr val="dk1"/>
          </a:fontRef>
        </p:style>
        <p:txBody>
          <a:bodyPr wrap="square">
            <a:spAutoFit/>
          </a:bodyPr>
          <a:lstStyle/>
          <a:p>
            <a:r>
              <a:rPr lang="ja-JP" altLang="en-US" sz="2400" dirty="0">
                <a:latin typeface="メイリオ" panose="020B0604030504040204" pitchFamily="50" charset="-128"/>
                <a:ea typeface="メイリオ" panose="020B0604030504040204" pitchFamily="50" charset="-128"/>
              </a:rPr>
              <a:t>　　現場主義</a:t>
            </a:r>
            <a:r>
              <a:rPr lang="en-US" altLang="ja-JP" sz="2400" dirty="0">
                <a:latin typeface="メイリオ" panose="020B0604030504040204" pitchFamily="50" charset="-128"/>
                <a:ea typeface="メイリオ" panose="020B0604030504040204" pitchFamily="50" charset="-128"/>
              </a:rPr>
              <a:t>×</a:t>
            </a:r>
            <a:r>
              <a:rPr lang="ja-JP" altLang="en-US" sz="2400" b="1" dirty="0">
                <a:solidFill>
                  <a:srgbClr val="00B0F0"/>
                </a:solidFill>
                <a:latin typeface="メイリオ" panose="020B0604030504040204" pitchFamily="50" charset="-128"/>
                <a:ea typeface="メイリオ" panose="020B0604030504040204" pitchFamily="50" charset="-128"/>
              </a:rPr>
              <a:t>提案型営業</a:t>
            </a:r>
            <a:r>
              <a:rPr lang="ja-JP" altLang="en-US" sz="2400" dirty="0">
                <a:solidFill>
                  <a:schemeClr val="tx1"/>
                </a:solidFill>
                <a:latin typeface="メイリオ" panose="020B0604030504040204" pitchFamily="50" charset="-128"/>
                <a:ea typeface="メイリオ" panose="020B0604030504040204" pitchFamily="50" charset="-128"/>
              </a:rPr>
              <a:t>のプロ</a:t>
            </a:r>
            <a:endParaRPr lang="en-US" altLang="ja-JP" sz="2400" dirty="0">
              <a:solidFill>
                <a:schemeClr val="tx1"/>
              </a:solidFill>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en-US" altLang="ja-JP" sz="2000" dirty="0">
                <a:latin typeface="メイリオ" panose="020B0604030504040204" pitchFamily="50" charset="-128"/>
                <a:ea typeface="メイリオ" panose="020B0604030504040204" pitchFamily="50" charset="-128"/>
              </a:rPr>
              <a:t>31</a:t>
            </a:r>
            <a:r>
              <a:rPr lang="ja-JP" altLang="en-US" sz="2000" dirty="0">
                <a:latin typeface="メイリオ" panose="020B0604030504040204" pitchFamily="50" charset="-128"/>
                <a:ea typeface="メイリオ" panose="020B0604030504040204" pitchFamily="50" charset="-128"/>
              </a:rPr>
              <a:t>年の法人営業現場経験を基に、多数の企業で収益改善を実現。製造業における「根本課題に切り込む提案型営業」を強みとしています。</a:t>
            </a:r>
          </a:p>
        </p:txBody>
      </p:sp>
      <p:sp>
        <p:nvSpPr>
          <p:cNvPr id="3" name="テキスト ボックス 2">
            <a:extLst>
              <a:ext uri="{FF2B5EF4-FFF2-40B4-BE49-F238E27FC236}">
                <a16:creationId xmlns:a16="http://schemas.microsoft.com/office/drawing/2014/main" id="{3193A26A-67E6-619C-6D7B-CB8345321CE0}"/>
              </a:ext>
            </a:extLst>
          </p:cNvPr>
          <p:cNvSpPr txBox="1"/>
          <p:nvPr/>
        </p:nvSpPr>
        <p:spPr>
          <a:xfrm>
            <a:off x="0" y="-1132"/>
            <a:ext cx="12191999" cy="3116238"/>
          </a:xfrm>
          <a:prstGeom prst="rect">
            <a:avLst/>
          </a:prstGeom>
          <a:noFill/>
        </p:spPr>
        <p:txBody>
          <a:bodyPr wrap="square">
            <a:spAutoFit/>
          </a:bodyPr>
          <a:lstStyle/>
          <a:p>
            <a:r>
              <a:rPr lang="en-US" altLang="ja-JP" sz="3600" dirty="0">
                <a:latin typeface="メイリオ" panose="020B0604030504040204" pitchFamily="50" charset="-128"/>
                <a:ea typeface="メイリオ" panose="020B0604030504040204" pitchFamily="50" charset="-128"/>
              </a:rPr>
              <a:t>JSM</a:t>
            </a:r>
            <a:r>
              <a:rPr lang="ja-JP" altLang="en-US" sz="3600" dirty="0">
                <a:latin typeface="メイリオ" panose="020B0604030504040204" pitchFamily="50" charset="-128"/>
                <a:ea typeface="メイリオ" panose="020B0604030504040204" pitchFamily="50" charset="-128"/>
              </a:rPr>
              <a:t>のご紹介</a:t>
            </a:r>
            <a:r>
              <a:rPr lang="en-US" altLang="ja-JP" sz="2400" dirty="0">
                <a:latin typeface="メイリオ" panose="020B0604030504040204" pitchFamily="50" charset="-128"/>
                <a:ea typeface="メイリオ" panose="020B0604030504040204" pitchFamily="50" charset="-128"/>
              </a:rPr>
              <a:t>― </a:t>
            </a:r>
            <a:r>
              <a:rPr lang="ja-JP" altLang="en-US" sz="2400" dirty="0">
                <a:latin typeface="メイリオ" panose="020B0604030504040204" pitchFamily="50" charset="-128"/>
                <a:ea typeface="メイリオ" panose="020B0604030504040204" pitchFamily="50" charset="-128"/>
              </a:rPr>
              <a:t>法人営業力強化・営業組織構築のプロフェッショナル </a:t>
            </a:r>
            <a:r>
              <a:rPr lang="en-US" altLang="ja-JP" sz="2400" dirty="0">
                <a:latin typeface="メイリオ" panose="020B0604030504040204" pitchFamily="50" charset="-128"/>
                <a:ea typeface="メイリオ" panose="020B0604030504040204" pitchFamily="50" charset="-128"/>
              </a:rPr>
              <a:t>―</a:t>
            </a:r>
          </a:p>
          <a:p>
            <a:endParaRPr lang="ja-JP" altLang="en-US" sz="10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弊社</a:t>
            </a:r>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（ジャパンセールスマネジメント）は、法人営業組織の構築と営業力強化に特化し、</a:t>
            </a:r>
            <a:r>
              <a:rPr lang="en-US" altLang="ja-JP" sz="2400" dirty="0">
                <a:latin typeface="メイリオ" panose="020B0604030504040204" pitchFamily="50" charset="-128"/>
                <a:ea typeface="メイリオ" panose="020B0604030504040204" pitchFamily="50" charset="-128"/>
              </a:rPr>
              <a:t>31</a:t>
            </a:r>
            <a:r>
              <a:rPr lang="ja-JP" altLang="en-US" sz="2400" dirty="0">
                <a:latin typeface="メイリオ" panose="020B0604030504040204" pitchFamily="50" charset="-128"/>
                <a:ea typeface="メイリオ" panose="020B0604030504040204" pitchFamily="50" charset="-128"/>
              </a:rPr>
              <a:t>年間の法人営業経験を基にした具体的かつ実践的なメソッドによって、企業の売上・収益改善を実現してきました。</a:t>
            </a:r>
          </a:p>
          <a:p>
            <a:endParaRPr lang="ja-JP" altLang="en-US" sz="105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特に製造業分野においては、顧客の根本課題に切り込む提案型営業の推進に強みを持ち、現場主義で確かな新規採用・競合切替の成果を上げております。</a:t>
            </a:r>
          </a:p>
          <a:p>
            <a:endParaRPr lang="en-US" altLang="ja-JP" sz="20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E30786EA-2289-B892-2073-21B33A7F5B86}"/>
              </a:ext>
            </a:extLst>
          </p:cNvPr>
          <p:cNvSpPr txBox="1"/>
          <p:nvPr/>
        </p:nvSpPr>
        <p:spPr>
          <a:xfrm>
            <a:off x="6269454" y="3013699"/>
            <a:ext cx="5888137" cy="1692771"/>
          </a:xfrm>
          <a:prstGeom prst="rect">
            <a:avLst/>
          </a:prstGeom>
          <a:solidFill>
            <a:srgbClr val="FFFCF3"/>
          </a:solidFill>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FFC000"/>
                </a:solidFill>
                <a:latin typeface="メイリオ" panose="020B0604030504040204" pitchFamily="50" charset="-128"/>
                <a:ea typeface="メイリオ" panose="020B0604030504040204" pitchFamily="50" charset="-128"/>
              </a:rPr>
              <a:t>全員が成果を出す</a:t>
            </a:r>
            <a:r>
              <a:rPr lang="ja-JP" altLang="en-US" sz="2400" dirty="0">
                <a:latin typeface="メイリオ" panose="020B0604030504040204" pitchFamily="50" charset="-128"/>
                <a:ea typeface="メイリオ" panose="020B0604030504040204" pitchFamily="50" charset="-128"/>
              </a:rPr>
              <a:t>営業組織づくり</a:t>
            </a:r>
            <a:endParaRPr lang="en-US" altLang="ja-JP" sz="24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単なる研修やコンサルではなく、「成果につながる営業チームづくり」を徹底サポート。経営課題の解決に直結する支援を提供しています。</a:t>
            </a:r>
            <a:endParaRPr lang="en-US" altLang="ja-JP" sz="20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3B91B87C-39E4-544D-00EF-9B83865565EF}"/>
              </a:ext>
            </a:extLst>
          </p:cNvPr>
          <p:cNvSpPr txBox="1"/>
          <p:nvPr/>
        </p:nvSpPr>
        <p:spPr>
          <a:xfrm>
            <a:off x="6269454" y="5138853"/>
            <a:ext cx="5888137" cy="1692771"/>
          </a:xfrm>
          <a:prstGeom prst="rect">
            <a:avLst/>
          </a:prstGeom>
          <a:solidFill>
            <a:srgbClr val="FFFCF3"/>
          </a:solidFill>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400" dirty="0">
                <a:latin typeface="メイリオ" panose="020B0604030504040204" pitchFamily="50" charset="-128"/>
                <a:ea typeface="メイリオ" panose="020B0604030504040204" pitchFamily="50" charset="-128"/>
              </a:rPr>
              <a:t>　　次世代</a:t>
            </a:r>
            <a:r>
              <a:rPr lang="ja-JP" altLang="en-US" sz="2400" b="1" dirty="0">
                <a:solidFill>
                  <a:srgbClr val="FFC000"/>
                </a:solidFill>
                <a:latin typeface="メイリオ" panose="020B0604030504040204" pitchFamily="50" charset="-128"/>
                <a:ea typeface="メイリオ" panose="020B0604030504040204" pitchFamily="50" charset="-128"/>
              </a:rPr>
              <a:t>リーダー育成</a:t>
            </a:r>
            <a:r>
              <a:rPr lang="ja-JP" altLang="en-US" sz="2400" dirty="0">
                <a:latin typeface="メイリオ" panose="020B0604030504040204" pitchFamily="50" charset="-128"/>
                <a:ea typeface="メイリオ" panose="020B0604030504040204" pitchFamily="50" charset="-128"/>
              </a:rPr>
              <a:t>・組織の若返り</a:t>
            </a:r>
            <a:endParaRPr lang="en-US" altLang="ja-JP" sz="2400" dirty="0">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r>
              <a:rPr lang="ja-JP" altLang="en-US" sz="2000" dirty="0">
                <a:latin typeface="メイリオ" panose="020B0604030504040204" pitchFamily="50" charset="-128"/>
                <a:ea typeface="メイリオ" panose="020B0604030504040204" pitchFamily="50" charset="-128"/>
              </a:rPr>
              <a:t>若手・中堅向け階層別研修を通じて、営業組織全体のレベルアップを支援。環境変化に強い営業体制づくりをサポートします。</a:t>
            </a:r>
          </a:p>
        </p:txBody>
      </p:sp>
      <p:pic>
        <p:nvPicPr>
          <p:cNvPr id="11" name="グラフィックス 10" descr="意思決定図">
            <a:extLst>
              <a:ext uri="{FF2B5EF4-FFF2-40B4-BE49-F238E27FC236}">
                <a16:creationId xmlns:a16="http://schemas.microsoft.com/office/drawing/2014/main" id="{2CC2F85D-F8C1-AF19-5A28-D1EDB0B2FD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96" y="2824598"/>
            <a:ext cx="790500" cy="790500"/>
          </a:xfrm>
          <a:prstGeom prst="rect">
            <a:avLst/>
          </a:prstGeom>
        </p:spPr>
      </p:pic>
      <p:pic>
        <p:nvPicPr>
          <p:cNvPr id="13" name="グラフィックス 12" descr="植物">
            <a:extLst>
              <a:ext uri="{FF2B5EF4-FFF2-40B4-BE49-F238E27FC236}">
                <a16:creationId xmlns:a16="http://schemas.microsoft.com/office/drawing/2014/main" id="{2E15BE74-60D8-A596-29BD-351C4E349C1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0" y="4805976"/>
            <a:ext cx="845842" cy="845842"/>
          </a:xfrm>
          <a:prstGeom prst="rect">
            <a:avLst/>
          </a:prstGeom>
        </p:spPr>
      </p:pic>
      <p:pic>
        <p:nvPicPr>
          <p:cNvPr id="15" name="グラフィックス 14" descr="プレゼンテーション (組織図)">
            <a:extLst>
              <a:ext uri="{FF2B5EF4-FFF2-40B4-BE49-F238E27FC236}">
                <a16:creationId xmlns:a16="http://schemas.microsoft.com/office/drawing/2014/main" id="{900E84DD-16F3-EE88-A3DA-F9B44FF25B5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186857" y="2755262"/>
            <a:ext cx="845842" cy="845842"/>
          </a:xfrm>
          <a:prstGeom prst="rect">
            <a:avLst/>
          </a:prstGeom>
        </p:spPr>
      </p:pic>
      <p:pic>
        <p:nvPicPr>
          <p:cNvPr id="17" name="グラフィックス 16" descr="船長">
            <a:extLst>
              <a:ext uri="{FF2B5EF4-FFF2-40B4-BE49-F238E27FC236}">
                <a16:creationId xmlns:a16="http://schemas.microsoft.com/office/drawing/2014/main" id="{7A0CA783-8A2B-AAC2-A58D-467A2A354C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186857" y="4830717"/>
            <a:ext cx="845842" cy="845842"/>
          </a:xfrm>
          <a:prstGeom prst="rect">
            <a:avLst/>
          </a:prstGeom>
        </p:spPr>
      </p:pic>
    </p:spTree>
    <p:extLst>
      <p:ext uri="{BB962C8B-B14F-4D97-AF65-F5344CB8AC3E}">
        <p14:creationId xmlns:p14="http://schemas.microsoft.com/office/powerpoint/2010/main" val="906952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46E526-A3D8-EF04-4828-4821C46E3B46}"/>
              </a:ext>
            </a:extLst>
          </p:cNvPr>
          <p:cNvSpPr txBox="1"/>
          <p:nvPr/>
        </p:nvSpPr>
        <p:spPr>
          <a:xfrm>
            <a:off x="67408" y="36024"/>
            <a:ext cx="12124592" cy="5816977"/>
          </a:xfrm>
          <a:prstGeom prst="rect">
            <a:avLst/>
          </a:prstGeom>
          <a:noFill/>
        </p:spPr>
        <p:txBody>
          <a:bodyPr wrap="square">
            <a:spAutoFit/>
          </a:bodyPr>
          <a:lstStyle/>
          <a:p>
            <a:r>
              <a:rPr lang="ja-JP" altLang="en-US" sz="3600" b="1" dirty="0">
                <a:solidFill>
                  <a:srgbClr val="0070C0"/>
                </a:solidFill>
                <a:latin typeface="メイリオ" panose="020B0604030504040204" pitchFamily="50" charset="-128"/>
                <a:ea typeface="メイリオ" panose="020B0604030504040204" pitchFamily="50" charset="-128"/>
              </a:rPr>
              <a:t>現場主義</a:t>
            </a:r>
            <a:r>
              <a:rPr lang="en-US" altLang="ja-JP" sz="3600" b="1" dirty="0">
                <a:solidFill>
                  <a:srgbClr val="0070C0"/>
                </a:solidFill>
                <a:latin typeface="メイリオ" panose="020B0604030504040204" pitchFamily="50" charset="-128"/>
                <a:ea typeface="メイリオ" panose="020B0604030504040204" pitchFamily="50" charset="-128"/>
              </a:rPr>
              <a:t>×</a:t>
            </a:r>
            <a:r>
              <a:rPr lang="ja-JP" altLang="en-US" sz="3600" b="1" dirty="0">
                <a:solidFill>
                  <a:srgbClr val="0070C0"/>
                </a:solidFill>
                <a:latin typeface="メイリオ" panose="020B0604030504040204" pitchFamily="50" charset="-128"/>
                <a:ea typeface="メイリオ" panose="020B0604030504040204" pitchFamily="50" charset="-128"/>
              </a:rPr>
              <a:t>提案型営業</a:t>
            </a:r>
            <a:r>
              <a:rPr lang="ja-JP" altLang="en-US" sz="3600" dirty="0">
                <a:latin typeface="メイリオ" panose="020B0604030504040204" pitchFamily="50" charset="-128"/>
                <a:ea typeface="メイリオ" panose="020B0604030504040204" pitchFamily="50" charset="-128"/>
              </a:rPr>
              <a:t>ができない理由</a:t>
            </a: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①新規採用の</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意思決定プロセスを直視</a:t>
            </a:r>
            <a:r>
              <a:rPr lang="ja-JP" altLang="en-US" sz="2800" dirty="0">
                <a:latin typeface="メイリオ" panose="020B0604030504040204" pitchFamily="50" charset="-128"/>
                <a:ea typeface="メイリオ" panose="020B0604030504040204" pitchFamily="50" charset="-128"/>
              </a:rPr>
              <a:t>できていない</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②顧客の</a:t>
            </a:r>
            <a:r>
              <a:rPr lang="en-US" altLang="ja-JP" sz="2800" dirty="0">
                <a:latin typeface="メイリオ" panose="020B0604030504040204" pitchFamily="50" charset="-128"/>
                <a:ea typeface="メイリオ" panose="020B0604030504040204" pitchFamily="50" charset="-128"/>
              </a:rPr>
              <a:t>4M</a:t>
            </a:r>
            <a:r>
              <a:rPr lang="ja-JP" altLang="en-US" sz="2800" dirty="0">
                <a:latin typeface="メイリオ" panose="020B0604030504040204" pitchFamily="50" charset="-128"/>
                <a:ea typeface="メイリオ" panose="020B0604030504040204" pitchFamily="50" charset="-128"/>
              </a:rPr>
              <a:t>変動</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リスクへの理解と対応</a:t>
            </a:r>
            <a:r>
              <a:rPr lang="ja-JP" altLang="en-US" sz="2800" dirty="0">
                <a:latin typeface="メイリオ" panose="020B0604030504040204" pitchFamily="50" charset="-128"/>
                <a:ea typeface="メイリオ" panose="020B0604030504040204" pitchFamily="50" charset="-128"/>
              </a:rPr>
              <a:t>が不十分</a:t>
            </a:r>
          </a:p>
          <a:p>
            <a:endParaRPr lang="ja-JP" altLang="en-US"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③提案内容が</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差別化</a:t>
            </a:r>
            <a:r>
              <a:rPr lang="ja-JP" altLang="en-US" sz="2800" dirty="0">
                <a:latin typeface="メイリオ" panose="020B0604030504040204" pitchFamily="50" charset="-128"/>
                <a:ea typeface="メイリオ" panose="020B0604030504040204" pitchFamily="50" charset="-128"/>
              </a:rPr>
              <a:t>になっていない</a:t>
            </a: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④営業担当が</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本質的な“勝負所”</a:t>
            </a:r>
            <a:r>
              <a:rPr lang="ja-JP" altLang="en-US" sz="2800" dirty="0">
                <a:latin typeface="メイリオ" panose="020B0604030504040204" pitchFamily="50" charset="-128"/>
                <a:ea typeface="メイリオ" panose="020B0604030504040204" pitchFamily="50" charset="-128"/>
              </a:rPr>
              <a:t>を理解できていない</a:t>
            </a: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⑤現場で</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営業指導・育成</a:t>
            </a:r>
            <a:r>
              <a:rPr lang="ja-JP" altLang="en-US" sz="2800" dirty="0">
                <a:latin typeface="メイリオ" panose="020B0604030504040204" pitchFamily="50" charset="-128"/>
                <a:ea typeface="メイリオ" panose="020B0604030504040204" pitchFamily="50" charset="-128"/>
              </a:rPr>
              <a:t>が不足している</a:t>
            </a:r>
          </a:p>
          <a:p>
            <a:endParaRPr lang="ja-JP" altLang="en-US"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⑥結果、</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忙しいだけで利益が残らない</a:t>
            </a:r>
            <a:r>
              <a:rPr lang="ja-JP" altLang="en-US" sz="2800" dirty="0">
                <a:latin typeface="メイリオ" panose="020B0604030504040204" pitchFamily="50" charset="-128"/>
                <a:ea typeface="メイリオ" panose="020B0604030504040204" pitchFamily="50" charset="-128"/>
              </a:rPr>
              <a:t>“受注”に陥る</a:t>
            </a:r>
          </a:p>
        </p:txBody>
      </p:sp>
      <p:sp>
        <p:nvSpPr>
          <p:cNvPr id="5" name="テキスト ボックス 4">
            <a:extLst>
              <a:ext uri="{FF2B5EF4-FFF2-40B4-BE49-F238E27FC236}">
                <a16:creationId xmlns:a16="http://schemas.microsoft.com/office/drawing/2014/main" id="{99517444-08AB-B043-CECD-DFB5E8C3239F}"/>
              </a:ext>
            </a:extLst>
          </p:cNvPr>
          <p:cNvSpPr txBox="1"/>
          <p:nvPr/>
        </p:nvSpPr>
        <p:spPr>
          <a:xfrm>
            <a:off x="33704" y="5871657"/>
            <a:ext cx="12124592"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800" dirty="0">
                <a:latin typeface="メイリオ" panose="020B0604030504040204" pitchFamily="50" charset="-128"/>
                <a:ea typeface="メイリオ" panose="020B0604030504040204" pitchFamily="50" charset="-128"/>
              </a:rPr>
              <a:t>このような理由により、「現場主義</a:t>
            </a:r>
            <a:r>
              <a:rPr lang="en-US" altLang="ja-JP" sz="2800" dirty="0">
                <a:latin typeface="メイリオ" panose="020B0604030504040204" pitchFamily="50" charset="-128"/>
                <a:ea typeface="メイリオ" panose="020B0604030504040204" pitchFamily="50" charset="-128"/>
              </a:rPr>
              <a:t>×</a:t>
            </a:r>
            <a:r>
              <a:rPr lang="ja-JP" altLang="en-US" sz="2800" dirty="0">
                <a:latin typeface="メイリオ" panose="020B0604030504040204" pitchFamily="50" charset="-128"/>
                <a:ea typeface="メイリオ" panose="020B0604030504040204" pitchFamily="50" charset="-128"/>
              </a:rPr>
              <a:t>提案型営業」が組織として十分に実現できていません</a:t>
            </a:r>
          </a:p>
        </p:txBody>
      </p:sp>
      <p:pic>
        <p:nvPicPr>
          <p:cNvPr id="7" name="グラフィックス 6" descr="人の輪">
            <a:extLst>
              <a:ext uri="{FF2B5EF4-FFF2-40B4-BE49-F238E27FC236}">
                <a16:creationId xmlns:a16="http://schemas.microsoft.com/office/drawing/2014/main" id="{6438BC0C-5DF6-C9BF-8E0D-FFB7A12B05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7645" y="1002750"/>
            <a:ext cx="586154" cy="586154"/>
          </a:xfrm>
          <a:prstGeom prst="rect">
            <a:avLst/>
          </a:prstGeom>
        </p:spPr>
      </p:pic>
      <p:pic>
        <p:nvPicPr>
          <p:cNvPr id="9" name="グラフィックス 8" descr="放射性物質">
            <a:extLst>
              <a:ext uri="{FF2B5EF4-FFF2-40B4-BE49-F238E27FC236}">
                <a16:creationId xmlns:a16="http://schemas.microsoft.com/office/drawing/2014/main" id="{28421F5B-28E1-776F-1895-00A5DA2D39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971" y="1811221"/>
            <a:ext cx="527539" cy="527539"/>
          </a:xfrm>
          <a:prstGeom prst="rect">
            <a:avLst/>
          </a:prstGeom>
        </p:spPr>
      </p:pic>
      <p:pic>
        <p:nvPicPr>
          <p:cNvPr id="11" name="グラフィックス 10" descr="階層状のピラミッド">
            <a:extLst>
              <a:ext uri="{FF2B5EF4-FFF2-40B4-BE49-F238E27FC236}">
                <a16:creationId xmlns:a16="http://schemas.microsoft.com/office/drawing/2014/main" id="{1BE1BE6B-0C8E-3BB1-AD3D-2D600488D6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2556" y="2646483"/>
            <a:ext cx="527539" cy="527539"/>
          </a:xfrm>
          <a:prstGeom prst="rect">
            <a:avLst/>
          </a:prstGeom>
        </p:spPr>
      </p:pic>
      <p:pic>
        <p:nvPicPr>
          <p:cNvPr id="13" name="グラフィックス 12" descr="兵士">
            <a:extLst>
              <a:ext uri="{FF2B5EF4-FFF2-40B4-BE49-F238E27FC236}">
                <a16:creationId xmlns:a16="http://schemas.microsoft.com/office/drawing/2014/main" id="{DD012E8B-0094-3396-88D4-6CAB91FF81C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7645" y="3481745"/>
            <a:ext cx="586154" cy="586154"/>
          </a:xfrm>
          <a:prstGeom prst="rect">
            <a:avLst/>
          </a:prstGeom>
        </p:spPr>
      </p:pic>
      <p:pic>
        <p:nvPicPr>
          <p:cNvPr id="15" name="グラフィックス 14" descr="教授">
            <a:extLst>
              <a:ext uri="{FF2B5EF4-FFF2-40B4-BE49-F238E27FC236}">
                <a16:creationId xmlns:a16="http://schemas.microsoft.com/office/drawing/2014/main" id="{B2EE6103-9412-3C05-3DB7-29F1ACA4E96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72556" y="4295399"/>
            <a:ext cx="586155" cy="586155"/>
          </a:xfrm>
          <a:prstGeom prst="rect">
            <a:avLst/>
          </a:prstGeom>
        </p:spPr>
      </p:pic>
      <p:pic>
        <p:nvPicPr>
          <p:cNvPr id="17" name="グラフィックス 16" descr="下降基調">
            <a:extLst>
              <a:ext uri="{FF2B5EF4-FFF2-40B4-BE49-F238E27FC236}">
                <a16:creationId xmlns:a16="http://schemas.microsoft.com/office/drawing/2014/main" id="{77A7C0E8-E130-96E8-098D-9D26D34E75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59604" y="5223357"/>
            <a:ext cx="586154" cy="586154"/>
          </a:xfrm>
          <a:prstGeom prst="rect">
            <a:avLst/>
          </a:prstGeom>
        </p:spPr>
      </p:pic>
    </p:spTree>
    <p:extLst>
      <p:ext uri="{BB962C8B-B14F-4D97-AF65-F5344CB8AC3E}">
        <p14:creationId xmlns:p14="http://schemas.microsoft.com/office/powerpoint/2010/main" val="2914614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46E526-A3D8-EF04-4828-4821C46E3B46}"/>
              </a:ext>
            </a:extLst>
          </p:cNvPr>
          <p:cNvSpPr txBox="1"/>
          <p:nvPr/>
        </p:nvSpPr>
        <p:spPr>
          <a:xfrm>
            <a:off x="0" y="12680"/>
            <a:ext cx="12107008" cy="5993949"/>
          </a:xfrm>
          <a:prstGeom prst="rect">
            <a:avLst/>
          </a:prstGeom>
          <a:noFill/>
        </p:spPr>
        <p:txBody>
          <a:bodyPr wrap="square">
            <a:spAutoFit/>
          </a:bodyPr>
          <a:lstStyle/>
          <a:p>
            <a:r>
              <a:rPr lang="ja-JP" altLang="en-US" sz="3600" b="1" dirty="0">
                <a:solidFill>
                  <a:srgbClr val="0070C0"/>
                </a:solidFill>
                <a:latin typeface="メイリオ" panose="020B0604030504040204" pitchFamily="50" charset="-128"/>
                <a:ea typeface="メイリオ" panose="020B0604030504040204" pitchFamily="50" charset="-128"/>
              </a:rPr>
              <a:t>全員が成果を出す営業組織づくり</a:t>
            </a:r>
            <a:r>
              <a:rPr lang="ja-JP" altLang="en-US" sz="3600" dirty="0">
                <a:latin typeface="メイリオ" panose="020B0604030504040204" pitchFamily="50" charset="-128"/>
                <a:ea typeface="メイリオ" panose="020B0604030504040204" pitchFamily="50" charset="-128"/>
              </a:rPr>
              <a:t>ができていない理由</a:t>
            </a:r>
            <a:endParaRPr lang="en-US" altLang="ja-JP" sz="2800" dirty="0">
              <a:latin typeface="メイリオ" panose="020B0604030504040204" pitchFamily="50" charset="-128"/>
              <a:ea typeface="メイリオ" panose="020B0604030504040204" pitchFamily="50" charset="-128"/>
            </a:endParaRPr>
          </a:p>
          <a:p>
            <a:r>
              <a:rPr lang="ja-JP" altLang="en-US" sz="800" dirty="0">
                <a:latin typeface="メイリオ" panose="020B0604030504040204" pitchFamily="50" charset="-128"/>
                <a:ea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①営業活動が</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属人化</a:t>
            </a:r>
            <a:r>
              <a:rPr lang="ja-JP" altLang="en-US" sz="2800" dirty="0">
                <a:latin typeface="メイリオ" panose="020B0604030504040204" pitchFamily="50" charset="-128"/>
                <a:ea typeface="メイリオ" panose="020B0604030504040204" pitchFamily="50" charset="-128"/>
              </a:rPr>
              <a:t>している</a:t>
            </a:r>
          </a:p>
          <a:p>
            <a:pPr>
              <a:lnSpc>
                <a:spcPct val="150000"/>
              </a:lnSpc>
            </a:pPr>
            <a:r>
              <a:rPr lang="ja-JP" altLang="en-US" sz="2800" dirty="0">
                <a:latin typeface="メイリオ" panose="020B0604030504040204" pitchFamily="50" charset="-128"/>
                <a:ea typeface="メイリオ" panose="020B0604030504040204" pitchFamily="50" charset="-128"/>
              </a:rPr>
              <a:t>　　　②属人化を“</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仕方がない</a:t>
            </a:r>
            <a:r>
              <a:rPr lang="ja-JP" altLang="en-US" sz="2800" dirty="0">
                <a:latin typeface="メイリオ" panose="020B0604030504040204" pitchFamily="50" charset="-128"/>
                <a:ea typeface="メイリオ" panose="020B0604030504040204" pitchFamily="50" charset="-128"/>
              </a:rPr>
              <a:t>”と受け入れてしまっている</a:t>
            </a:r>
          </a:p>
          <a:p>
            <a:pPr>
              <a:lnSpc>
                <a:spcPct val="150000"/>
              </a:lnSpc>
            </a:pPr>
            <a:r>
              <a:rPr lang="ja-JP" altLang="en-US" sz="2800" dirty="0">
                <a:latin typeface="メイリオ" panose="020B0604030504040204" pitchFamily="50" charset="-128"/>
                <a:ea typeface="メイリオ" panose="020B0604030504040204" pitchFamily="50" charset="-128"/>
              </a:rPr>
              <a:t>　　　③営業マンごとの成果に</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ばらつき</a:t>
            </a:r>
            <a:r>
              <a:rPr lang="ja-JP" altLang="en-US" sz="2800" dirty="0">
                <a:latin typeface="メイリオ" panose="020B0604030504040204" pitchFamily="50" charset="-128"/>
                <a:ea typeface="メイリオ" panose="020B0604030504040204" pitchFamily="50" charset="-128"/>
              </a:rPr>
              <a:t>が出る</a:t>
            </a:r>
          </a:p>
          <a:p>
            <a:pPr>
              <a:lnSpc>
                <a:spcPct val="150000"/>
              </a:lnSpc>
            </a:pPr>
            <a:r>
              <a:rPr lang="ja-JP" altLang="en-US" sz="2800" dirty="0">
                <a:latin typeface="メイリオ" panose="020B0604030504040204" pitchFamily="50" charset="-128"/>
                <a:ea typeface="メイリオ" panose="020B0604030504040204" pitchFamily="50" charset="-128"/>
              </a:rPr>
              <a:t>　　　④営業のやり方が見えず、</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指導・支援ができない</a:t>
            </a:r>
            <a:endParaRPr lang="ja-JP" altLang="en-US"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⑤営業人材が</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育たない</a:t>
            </a:r>
            <a:endParaRPr lang="ja-JP" altLang="en-US"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⑥</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組織営業</a:t>
            </a:r>
            <a:r>
              <a:rPr lang="ja-JP" altLang="en-US" sz="2800" dirty="0">
                <a:latin typeface="メイリオ" panose="020B0604030504040204" pitchFamily="50" charset="-128"/>
                <a:ea typeface="メイリオ" panose="020B0604030504040204" pitchFamily="50" charset="-128"/>
              </a:rPr>
              <a:t>（会社対会社の活動）ができていない</a:t>
            </a:r>
          </a:p>
          <a:p>
            <a:pPr>
              <a:lnSpc>
                <a:spcPct val="150000"/>
              </a:lnSpc>
            </a:pPr>
            <a:r>
              <a:rPr lang="ja-JP" altLang="en-US" sz="2800" dirty="0">
                <a:latin typeface="メイリオ" panose="020B0604030504040204" pitchFamily="50" charset="-128"/>
                <a:ea typeface="メイリオ" panose="020B0604030504040204" pitchFamily="50" charset="-128"/>
              </a:rPr>
              <a:t>　　　⑦営業プロセスの</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標準化・共有</a:t>
            </a:r>
            <a:r>
              <a:rPr lang="ja-JP" altLang="en-US" sz="2800" dirty="0">
                <a:latin typeface="メイリオ" panose="020B0604030504040204" pitchFamily="50" charset="-128"/>
                <a:ea typeface="メイリオ" panose="020B0604030504040204" pitchFamily="50" charset="-128"/>
              </a:rPr>
              <a:t>がされていない</a:t>
            </a:r>
            <a:endParaRPr lang="en-US" altLang="ja-JP" sz="2800" dirty="0">
              <a:latin typeface="メイリオ" panose="020B0604030504040204" pitchFamily="50" charset="-128"/>
              <a:ea typeface="メイリオ" panose="020B0604030504040204" pitchFamily="50" charset="-128"/>
            </a:endParaRPr>
          </a:p>
          <a:p>
            <a:pPr>
              <a:lnSpc>
                <a:spcPct val="150000"/>
              </a:lnSpc>
            </a:pPr>
            <a:r>
              <a:rPr lang="ja-JP" altLang="en-US" sz="2800" dirty="0">
                <a:latin typeface="メイリオ" panose="020B0604030504040204" pitchFamily="50" charset="-128"/>
                <a:ea typeface="メイリオ" panose="020B0604030504040204" pitchFamily="50" charset="-128"/>
              </a:rPr>
              <a:t>　　　⑧チーム営業・組織戦の</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文化が根付いていない</a:t>
            </a:r>
            <a:endParaRPr lang="ja-JP" altLang="en-US" sz="28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FB9B9CC-1DE1-8AA6-672C-24A060451068}"/>
              </a:ext>
            </a:extLst>
          </p:cNvPr>
          <p:cNvSpPr txBox="1"/>
          <p:nvPr/>
        </p:nvSpPr>
        <p:spPr>
          <a:xfrm>
            <a:off x="83768" y="5874605"/>
            <a:ext cx="1198772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800" dirty="0">
                <a:latin typeface="メイリオ" panose="020B0604030504040204" pitchFamily="50" charset="-128"/>
                <a:ea typeface="メイリオ" panose="020B0604030504040204" pitchFamily="50" charset="-128"/>
              </a:rPr>
              <a:t>このような理由から、「全員が成果を出す営業組織づくり」が十分に実現できていません。</a:t>
            </a:r>
          </a:p>
        </p:txBody>
      </p:sp>
      <p:pic>
        <p:nvPicPr>
          <p:cNvPr id="7" name="グラフィックス 6" descr="歩く">
            <a:extLst>
              <a:ext uri="{FF2B5EF4-FFF2-40B4-BE49-F238E27FC236}">
                <a16:creationId xmlns:a16="http://schemas.microsoft.com/office/drawing/2014/main" id="{FD1570BA-6380-3DEC-3E7F-8E9BDA38FF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3926" y="766190"/>
            <a:ext cx="465992" cy="465992"/>
          </a:xfrm>
          <a:prstGeom prst="rect">
            <a:avLst/>
          </a:prstGeom>
        </p:spPr>
      </p:pic>
      <p:pic>
        <p:nvPicPr>
          <p:cNvPr id="9" name="グラフィックス 8" descr="驚いた顔 (塗りつぶし)">
            <a:extLst>
              <a:ext uri="{FF2B5EF4-FFF2-40B4-BE49-F238E27FC236}">
                <a16:creationId xmlns:a16="http://schemas.microsoft.com/office/drawing/2014/main" id="{13D12562-F798-E29D-AC89-C1B408B16BF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3927" y="1386047"/>
            <a:ext cx="465992" cy="465992"/>
          </a:xfrm>
          <a:prstGeom prst="rect">
            <a:avLst/>
          </a:prstGeom>
        </p:spPr>
      </p:pic>
      <p:pic>
        <p:nvPicPr>
          <p:cNvPr id="11" name="グラフィックス 10" descr="動物の足跡">
            <a:extLst>
              <a:ext uri="{FF2B5EF4-FFF2-40B4-BE49-F238E27FC236}">
                <a16:creationId xmlns:a16="http://schemas.microsoft.com/office/drawing/2014/main" id="{F9F8A96F-F0FF-19DF-EE22-9C372EB32A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3926" y="2080640"/>
            <a:ext cx="465992" cy="465992"/>
          </a:xfrm>
          <a:prstGeom prst="rect">
            <a:avLst/>
          </a:prstGeom>
        </p:spPr>
      </p:pic>
      <p:pic>
        <p:nvPicPr>
          <p:cNvPr id="13" name="グラフィックス 12" descr="目">
            <a:extLst>
              <a:ext uri="{FF2B5EF4-FFF2-40B4-BE49-F238E27FC236}">
                <a16:creationId xmlns:a16="http://schemas.microsoft.com/office/drawing/2014/main" id="{FA8C99EB-2BB6-D8B7-144A-A3F2A789324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3926" y="2719307"/>
            <a:ext cx="465992" cy="465992"/>
          </a:xfrm>
          <a:prstGeom prst="rect">
            <a:avLst/>
          </a:prstGeom>
        </p:spPr>
      </p:pic>
      <p:pic>
        <p:nvPicPr>
          <p:cNvPr id="15" name="グラフィックス 14" descr="種">
            <a:extLst>
              <a:ext uri="{FF2B5EF4-FFF2-40B4-BE49-F238E27FC236}">
                <a16:creationId xmlns:a16="http://schemas.microsoft.com/office/drawing/2014/main" id="{59F11BA6-D1B3-BA2F-6181-7AE631EE4F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3926" y="3389781"/>
            <a:ext cx="465992" cy="465992"/>
          </a:xfrm>
          <a:prstGeom prst="rect">
            <a:avLst/>
          </a:prstGeom>
        </p:spPr>
      </p:pic>
      <p:pic>
        <p:nvPicPr>
          <p:cNvPr id="17" name="グラフィックス 16" descr="グループでのブレーンストーミング">
            <a:extLst>
              <a:ext uri="{FF2B5EF4-FFF2-40B4-BE49-F238E27FC236}">
                <a16:creationId xmlns:a16="http://schemas.microsoft.com/office/drawing/2014/main" id="{2F375F55-62CA-352A-5688-195FF2B17EB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83926" y="4028448"/>
            <a:ext cx="465992" cy="465992"/>
          </a:xfrm>
          <a:prstGeom prst="rect">
            <a:avLst/>
          </a:prstGeom>
        </p:spPr>
      </p:pic>
      <p:pic>
        <p:nvPicPr>
          <p:cNvPr id="19" name="グラフィックス 18" descr="チェックリスト">
            <a:extLst>
              <a:ext uri="{FF2B5EF4-FFF2-40B4-BE49-F238E27FC236}">
                <a16:creationId xmlns:a16="http://schemas.microsoft.com/office/drawing/2014/main" id="{207B60FF-D772-6F9D-2222-D476BA82E64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83926" y="4667115"/>
            <a:ext cx="465992" cy="465992"/>
          </a:xfrm>
          <a:prstGeom prst="rect">
            <a:avLst/>
          </a:prstGeom>
        </p:spPr>
      </p:pic>
      <p:pic>
        <p:nvPicPr>
          <p:cNvPr id="23" name="グラフィックス 22" descr="喝采">
            <a:extLst>
              <a:ext uri="{FF2B5EF4-FFF2-40B4-BE49-F238E27FC236}">
                <a16:creationId xmlns:a16="http://schemas.microsoft.com/office/drawing/2014/main" id="{C56EC895-493E-6E95-1CAB-367BBE9F4A6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83926" y="5328279"/>
            <a:ext cx="465992" cy="465992"/>
          </a:xfrm>
          <a:prstGeom prst="rect">
            <a:avLst/>
          </a:prstGeom>
        </p:spPr>
      </p:pic>
    </p:spTree>
    <p:extLst>
      <p:ext uri="{BB962C8B-B14F-4D97-AF65-F5344CB8AC3E}">
        <p14:creationId xmlns:p14="http://schemas.microsoft.com/office/powerpoint/2010/main" val="154568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46E526-A3D8-EF04-4828-4821C46E3B46}"/>
              </a:ext>
            </a:extLst>
          </p:cNvPr>
          <p:cNvSpPr txBox="1"/>
          <p:nvPr/>
        </p:nvSpPr>
        <p:spPr>
          <a:xfrm>
            <a:off x="0" y="0"/>
            <a:ext cx="12124592" cy="5816977"/>
          </a:xfrm>
          <a:prstGeom prst="rect">
            <a:avLst/>
          </a:prstGeom>
          <a:noFill/>
        </p:spPr>
        <p:txBody>
          <a:bodyPr wrap="square">
            <a:spAutoFit/>
          </a:bodyPr>
          <a:lstStyle/>
          <a:p>
            <a:r>
              <a:rPr lang="ja-JP" altLang="en-US" sz="3600" b="1" dirty="0">
                <a:solidFill>
                  <a:srgbClr val="0070C0"/>
                </a:solidFill>
                <a:latin typeface="メイリオ" panose="020B0604030504040204" pitchFamily="50" charset="-128"/>
                <a:ea typeface="メイリオ" panose="020B0604030504040204" pitchFamily="50" charset="-128"/>
              </a:rPr>
              <a:t>育成ノウハウ</a:t>
            </a:r>
            <a:r>
              <a:rPr lang="ja-JP" altLang="en-US" sz="3600" dirty="0">
                <a:solidFill>
                  <a:schemeClr val="tx1"/>
                </a:solidFill>
                <a:latin typeface="メイリオ" panose="020B0604030504040204" pitchFamily="50" charset="-128"/>
                <a:ea typeface="メイリオ" panose="020B0604030504040204" pitchFamily="50" charset="-128"/>
              </a:rPr>
              <a:t>がなく</a:t>
            </a:r>
            <a:r>
              <a:rPr lang="ja-JP" altLang="en-US" sz="3600" b="1" dirty="0">
                <a:solidFill>
                  <a:srgbClr val="0070C0"/>
                </a:solidFill>
                <a:latin typeface="メイリオ" panose="020B0604030504040204" pitchFamily="50" charset="-128"/>
                <a:ea typeface="メイリオ" panose="020B0604030504040204" pitchFamily="50" charset="-128"/>
              </a:rPr>
              <a:t>営業力</a:t>
            </a:r>
            <a:r>
              <a:rPr lang="ja-JP" altLang="en-US" sz="3600" dirty="0">
                <a:solidFill>
                  <a:schemeClr val="tx1"/>
                </a:solidFill>
                <a:latin typeface="メイリオ" panose="020B0604030504040204" pitchFamily="50" charset="-128"/>
                <a:ea typeface="メイリオ" panose="020B0604030504040204" pitchFamily="50" charset="-128"/>
              </a:rPr>
              <a:t>が伸びない</a:t>
            </a:r>
            <a:r>
              <a:rPr lang="ja-JP" altLang="en-US" sz="3600" dirty="0">
                <a:latin typeface="メイリオ" panose="020B0604030504040204" pitchFamily="50" charset="-128"/>
                <a:ea typeface="メイリオ" panose="020B0604030504040204" pitchFamily="50" charset="-128"/>
              </a:rPr>
              <a:t>理由</a:t>
            </a: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①営業指導が</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“根性論”や“突撃命令”</a:t>
            </a:r>
            <a:r>
              <a:rPr lang="ja-JP" altLang="en-US" sz="2800" dirty="0">
                <a:latin typeface="メイリオ" panose="020B0604030504040204" pitchFamily="50" charset="-128"/>
                <a:ea typeface="メイリオ" panose="020B0604030504040204" pitchFamily="50" charset="-128"/>
              </a:rPr>
              <a:t>で行われる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②商品やサービスの</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アピール頼み</a:t>
            </a:r>
            <a:r>
              <a:rPr lang="ja-JP" altLang="en-US" sz="2800" dirty="0">
                <a:latin typeface="メイリオ" panose="020B0604030504040204" pitchFamily="50" charset="-128"/>
                <a:ea typeface="メイリオ" panose="020B0604030504040204" pitchFamily="50" charset="-128"/>
              </a:rPr>
              <a:t>になっている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③</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顧客の“目的”</a:t>
            </a:r>
            <a:r>
              <a:rPr lang="ja-JP" altLang="en-US" sz="2800" dirty="0">
                <a:latin typeface="メイリオ" panose="020B0604030504040204" pitchFamily="50" charset="-128"/>
                <a:ea typeface="メイリオ" panose="020B0604030504040204" pitchFamily="50" charset="-128"/>
              </a:rPr>
              <a:t>を生み出す営業ができていない</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④お客様の</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意思決定を動かす本質</a:t>
            </a:r>
            <a:r>
              <a:rPr lang="ja-JP" altLang="en-US" sz="2800" dirty="0">
                <a:latin typeface="メイリオ" panose="020B0604030504040204" pitchFamily="50" charset="-128"/>
                <a:ea typeface="メイリオ" panose="020B0604030504040204" pitchFamily="50" charset="-128"/>
              </a:rPr>
              <a:t>に迫れていない</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⑤営業マン</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個人に任せきり</a:t>
            </a:r>
            <a:r>
              <a:rPr lang="ja-JP" altLang="en-US" sz="2800" dirty="0">
                <a:latin typeface="メイリオ" panose="020B0604030504040204" pitchFamily="50" charset="-128"/>
                <a:ea typeface="メイリオ" panose="020B0604030504040204" pitchFamily="50" charset="-128"/>
              </a:rPr>
              <a:t>になっている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⑥チームで営業を</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サポートする仕組み</a:t>
            </a:r>
            <a:r>
              <a:rPr lang="ja-JP" altLang="en-US" sz="2800" dirty="0">
                <a:latin typeface="メイリオ" panose="020B0604030504040204" pitchFamily="50" charset="-128"/>
                <a:ea typeface="メイリオ" panose="020B0604030504040204" pitchFamily="50" charset="-128"/>
              </a:rPr>
              <a:t>が弱い</a:t>
            </a:r>
          </a:p>
        </p:txBody>
      </p:sp>
      <p:sp>
        <p:nvSpPr>
          <p:cNvPr id="5" name="テキスト ボックス 4">
            <a:extLst>
              <a:ext uri="{FF2B5EF4-FFF2-40B4-BE49-F238E27FC236}">
                <a16:creationId xmlns:a16="http://schemas.microsoft.com/office/drawing/2014/main" id="{6F96ED8F-4AE1-D40E-C4ED-98CA38B3FB03}"/>
              </a:ext>
            </a:extLst>
          </p:cNvPr>
          <p:cNvSpPr txBox="1"/>
          <p:nvPr/>
        </p:nvSpPr>
        <p:spPr>
          <a:xfrm>
            <a:off x="71018" y="5841783"/>
            <a:ext cx="12053574"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800" dirty="0">
                <a:latin typeface="メイリオ" panose="020B0604030504040204" pitchFamily="50" charset="-128"/>
                <a:ea typeface="メイリオ" panose="020B0604030504040204" pitchFamily="50" charset="-128"/>
              </a:rPr>
              <a:t>このような理由から、「現場実績・育成ノウハウ」を活かし切れず、営業力が思うように伸びていません</a:t>
            </a:r>
          </a:p>
        </p:txBody>
      </p:sp>
      <p:pic>
        <p:nvPicPr>
          <p:cNvPr id="9" name="グラフィックス 8" descr="教師">
            <a:extLst>
              <a:ext uri="{FF2B5EF4-FFF2-40B4-BE49-F238E27FC236}">
                <a16:creationId xmlns:a16="http://schemas.microsoft.com/office/drawing/2014/main" id="{CA1AEEF6-FD5C-F797-B3CB-E5E74A9C3A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7729" y="1794059"/>
            <a:ext cx="518745" cy="518745"/>
          </a:xfrm>
          <a:prstGeom prst="rect">
            <a:avLst/>
          </a:prstGeom>
        </p:spPr>
      </p:pic>
      <p:pic>
        <p:nvPicPr>
          <p:cNvPr id="11" name="グラフィックス 10" descr="フラグ">
            <a:extLst>
              <a:ext uri="{FF2B5EF4-FFF2-40B4-BE49-F238E27FC236}">
                <a16:creationId xmlns:a16="http://schemas.microsoft.com/office/drawing/2014/main" id="{7E024AC5-739C-5343-2743-D3CE6351117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729" y="2626916"/>
            <a:ext cx="518745" cy="518745"/>
          </a:xfrm>
          <a:prstGeom prst="rect">
            <a:avLst/>
          </a:prstGeom>
        </p:spPr>
      </p:pic>
      <p:pic>
        <p:nvPicPr>
          <p:cNvPr id="17" name="グラフィックス 16" descr="流れ星">
            <a:extLst>
              <a:ext uri="{FF2B5EF4-FFF2-40B4-BE49-F238E27FC236}">
                <a16:creationId xmlns:a16="http://schemas.microsoft.com/office/drawing/2014/main" id="{80ACFDB6-EEF0-6CB0-FA92-F56D322F5F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07730" y="3459773"/>
            <a:ext cx="518745" cy="518745"/>
          </a:xfrm>
          <a:prstGeom prst="rect">
            <a:avLst/>
          </a:prstGeom>
        </p:spPr>
      </p:pic>
      <p:pic>
        <p:nvPicPr>
          <p:cNvPr id="21" name="グラフィックス 20" descr="歩く">
            <a:extLst>
              <a:ext uri="{FF2B5EF4-FFF2-40B4-BE49-F238E27FC236}">
                <a16:creationId xmlns:a16="http://schemas.microsoft.com/office/drawing/2014/main" id="{C1C2293D-6F5C-27B3-A1B7-5456E0383E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07729" y="4361831"/>
            <a:ext cx="518745" cy="518745"/>
          </a:xfrm>
          <a:prstGeom prst="rect">
            <a:avLst/>
          </a:prstGeom>
        </p:spPr>
      </p:pic>
      <p:pic>
        <p:nvPicPr>
          <p:cNvPr id="23" name="グラフィックス 22" descr="会議">
            <a:extLst>
              <a:ext uri="{FF2B5EF4-FFF2-40B4-BE49-F238E27FC236}">
                <a16:creationId xmlns:a16="http://schemas.microsoft.com/office/drawing/2014/main" id="{5E459C48-055B-8881-4C42-BA236E434C4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07729" y="5147784"/>
            <a:ext cx="518745" cy="518745"/>
          </a:xfrm>
          <a:prstGeom prst="rect">
            <a:avLst/>
          </a:prstGeom>
        </p:spPr>
      </p:pic>
      <p:pic>
        <p:nvPicPr>
          <p:cNvPr id="25" name="グラフィックス 24" descr="怒った顔 (塗りつぶし)">
            <a:extLst>
              <a:ext uri="{FF2B5EF4-FFF2-40B4-BE49-F238E27FC236}">
                <a16:creationId xmlns:a16="http://schemas.microsoft.com/office/drawing/2014/main" id="{9E5D8FEF-04A5-0552-819E-45F03F4795A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07728" y="938905"/>
            <a:ext cx="518745" cy="518745"/>
          </a:xfrm>
          <a:prstGeom prst="rect">
            <a:avLst/>
          </a:prstGeom>
        </p:spPr>
      </p:pic>
    </p:spTree>
    <p:extLst>
      <p:ext uri="{BB962C8B-B14F-4D97-AF65-F5344CB8AC3E}">
        <p14:creationId xmlns:p14="http://schemas.microsoft.com/office/powerpoint/2010/main" val="24903292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246E526-A3D8-EF04-4828-4821C46E3B46}"/>
              </a:ext>
            </a:extLst>
          </p:cNvPr>
          <p:cNvSpPr txBox="1"/>
          <p:nvPr/>
        </p:nvSpPr>
        <p:spPr>
          <a:xfrm>
            <a:off x="0" y="32236"/>
            <a:ext cx="12192000" cy="5816977"/>
          </a:xfrm>
          <a:prstGeom prst="rect">
            <a:avLst/>
          </a:prstGeom>
          <a:noFill/>
        </p:spPr>
        <p:txBody>
          <a:bodyPr wrap="square">
            <a:spAutoFit/>
          </a:bodyPr>
          <a:lstStyle/>
          <a:p>
            <a:r>
              <a:rPr lang="ja-JP" altLang="en-US" sz="3600" b="1" dirty="0">
                <a:solidFill>
                  <a:srgbClr val="0070C0"/>
                </a:solidFill>
                <a:latin typeface="メイリオ" panose="020B0604030504040204" pitchFamily="50" charset="-128"/>
                <a:ea typeface="メイリオ" panose="020B0604030504040204" pitchFamily="50" charset="-128"/>
              </a:rPr>
              <a:t>次世代リーダー育成</a:t>
            </a:r>
            <a:r>
              <a:rPr lang="ja-JP" altLang="en-US" sz="3600" dirty="0">
                <a:latin typeface="メイリオ" panose="020B0604030504040204" pitchFamily="50" charset="-128"/>
                <a:ea typeface="メイリオ" panose="020B0604030504040204" pitchFamily="50" charset="-128"/>
              </a:rPr>
              <a:t>が進まない理由</a:t>
            </a:r>
            <a:endParaRPr lang="en-US" altLang="ja-JP" sz="3600" dirty="0">
              <a:latin typeface="メイリオ" panose="020B0604030504040204" pitchFamily="50" charset="-128"/>
              <a:ea typeface="メイリオ" panose="020B0604030504040204" pitchFamily="50" charset="-128"/>
            </a:endParaRPr>
          </a:p>
          <a:p>
            <a:endParaRPr lang="ja-JP" altLang="en-US"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①今、</a:t>
            </a:r>
            <a:r>
              <a:rPr lang="ja-JP" altLang="en-US" sz="2800" b="1" dirty="0">
                <a:solidFill>
                  <a:srgbClr val="00B0F0"/>
                </a:solidFill>
                <a:latin typeface="メイリオ" panose="020B0604030504040204" pitchFamily="50" charset="-128"/>
                <a:ea typeface="メイリオ" panose="020B0604030504040204" pitchFamily="50" charset="-128"/>
              </a:rPr>
              <a:t>業務命令・トップダウン</a:t>
            </a:r>
            <a:r>
              <a:rPr lang="ja-JP" altLang="en-US" sz="2800" dirty="0">
                <a:latin typeface="メイリオ" panose="020B0604030504040204" pitchFamily="50" charset="-128"/>
                <a:ea typeface="メイリオ" panose="020B0604030504040204" pitchFamily="50" charset="-128"/>
              </a:rPr>
              <a:t>が</a:t>
            </a:r>
            <a:r>
              <a:rPr lang="ja-JP" altLang="en-US" sz="2800" dirty="0">
                <a:solidFill>
                  <a:schemeClr val="tx1"/>
                </a:solidFill>
                <a:latin typeface="メイリオ" panose="020B0604030504040204" pitchFamily="50" charset="-128"/>
                <a:ea typeface="メイリオ" panose="020B0604030504040204" pitchFamily="50" charset="-128"/>
              </a:rPr>
              <a:t>機能しない</a:t>
            </a:r>
            <a:endParaRPr lang="en-US" altLang="ja-JP" sz="2800" dirty="0">
              <a:solidFill>
                <a:schemeClr val="tx1"/>
              </a:solidFill>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②仕事の質が</a:t>
            </a:r>
            <a:r>
              <a:rPr lang="ja-JP" altLang="en-US" sz="2800" b="1" dirty="0">
                <a:solidFill>
                  <a:srgbClr val="00B0F0"/>
                </a:solidFill>
                <a:latin typeface="メイリオ" panose="020B0604030504040204" pitchFamily="50" charset="-128"/>
                <a:ea typeface="メイリオ" panose="020B0604030504040204" pitchFamily="50" charset="-128"/>
              </a:rPr>
              <a:t>複雑化・非定型化</a:t>
            </a:r>
            <a:r>
              <a:rPr lang="ja-JP" altLang="en-US" sz="2800" dirty="0">
                <a:latin typeface="メイリオ" panose="020B0604030504040204" pitchFamily="50" charset="-128"/>
                <a:ea typeface="メイリオ" panose="020B0604030504040204" pitchFamily="50" charset="-128"/>
              </a:rPr>
              <a:t>している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③一人ひとりの</a:t>
            </a:r>
            <a:r>
              <a:rPr lang="ja-JP" altLang="en-US" sz="2800" b="1" dirty="0">
                <a:solidFill>
                  <a:srgbClr val="00B0F0"/>
                </a:solidFill>
                <a:latin typeface="メイリオ" panose="020B0604030504040204" pitchFamily="50" charset="-128"/>
                <a:ea typeface="メイリオ" panose="020B0604030504040204" pitchFamily="50" charset="-128"/>
              </a:rPr>
              <a:t>価値観・意識が多様化</a:t>
            </a:r>
            <a:r>
              <a:rPr lang="ja-JP" altLang="en-US" sz="2800" dirty="0">
                <a:latin typeface="メイリオ" panose="020B0604030504040204" pitchFamily="50" charset="-128"/>
                <a:ea typeface="メイリオ" panose="020B0604030504040204" pitchFamily="50" charset="-128"/>
              </a:rPr>
              <a:t>している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④</a:t>
            </a:r>
            <a:r>
              <a:rPr lang="ja-JP" altLang="en-US" sz="2800" b="1" dirty="0">
                <a:solidFill>
                  <a:srgbClr val="00B0F0"/>
                </a:solidFill>
                <a:latin typeface="メイリオ" panose="020B0604030504040204" pitchFamily="50" charset="-128"/>
                <a:ea typeface="メイリオ" panose="020B0604030504040204" pitchFamily="50" charset="-128"/>
              </a:rPr>
              <a:t>能力発揮できる組織文化</a:t>
            </a:r>
            <a:r>
              <a:rPr lang="ja-JP" altLang="en-US" sz="2800" dirty="0">
                <a:latin typeface="メイリオ" panose="020B0604030504040204" pitchFamily="50" charset="-128"/>
                <a:ea typeface="メイリオ" panose="020B0604030504040204" pitchFamily="50" charset="-128"/>
              </a:rPr>
              <a:t>がつくれていない</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⑤</a:t>
            </a:r>
            <a:r>
              <a:rPr lang="en-US" altLang="ja-JP" sz="2800" b="1" dirty="0">
                <a:solidFill>
                  <a:srgbClr val="00B0F0"/>
                </a:solidFill>
                <a:latin typeface="メイリオ" panose="020B0604030504040204" pitchFamily="50" charset="-128"/>
                <a:ea typeface="メイリオ" panose="020B0604030504040204" pitchFamily="50" charset="-128"/>
              </a:rPr>
              <a:t>“</a:t>
            </a:r>
            <a:r>
              <a:rPr lang="ja-JP" altLang="en-US" sz="2800" b="1" dirty="0">
                <a:solidFill>
                  <a:srgbClr val="00B0F0"/>
                </a:solidFill>
                <a:latin typeface="メイリオ" panose="020B0604030504040204" pitchFamily="50" charset="-128"/>
                <a:ea typeface="メイリオ" panose="020B0604030504040204" pitchFamily="50" charset="-128"/>
              </a:rPr>
              <a:t>育成目線”</a:t>
            </a:r>
            <a:r>
              <a:rPr lang="ja-JP" altLang="en-US" sz="2800" dirty="0">
                <a:latin typeface="メイリオ" panose="020B0604030504040204" pitchFamily="50" charset="-128"/>
                <a:ea typeface="メイリオ" panose="020B0604030504040204" pitchFamily="50" charset="-128"/>
              </a:rPr>
              <a:t>のリーダー・マネージャーが不足している</a:t>
            </a:r>
            <a:endParaRPr lang="en-US" altLang="ja-JP" sz="28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　　　⑥育成のための</a:t>
            </a:r>
            <a:r>
              <a:rPr lang="ja-JP" altLang="en-US" sz="2800" b="1" dirty="0">
                <a:solidFill>
                  <a:srgbClr val="00B0F0"/>
                </a:solidFill>
                <a:highlight>
                  <a:srgbClr val="F5F9FD"/>
                </a:highlight>
                <a:latin typeface="メイリオ" panose="020B0604030504040204" pitchFamily="50" charset="-128"/>
                <a:ea typeface="メイリオ" panose="020B0604030504040204" pitchFamily="50" charset="-128"/>
              </a:rPr>
              <a:t>体系的な取り組み</a:t>
            </a:r>
            <a:r>
              <a:rPr lang="ja-JP" altLang="en-US" sz="2800" dirty="0">
                <a:latin typeface="メイリオ" panose="020B0604030504040204" pitchFamily="50" charset="-128"/>
                <a:ea typeface="メイリオ" panose="020B0604030504040204" pitchFamily="50" charset="-128"/>
              </a:rPr>
              <a:t>が不十分</a:t>
            </a:r>
            <a:endParaRPr lang="ja-JP" altLang="en-US" sz="2800" b="1" dirty="0">
              <a:solidFill>
                <a:srgbClr val="FFC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EB837F0B-88A4-A35B-8629-F02E0F3469EE}"/>
              </a:ext>
            </a:extLst>
          </p:cNvPr>
          <p:cNvSpPr txBox="1"/>
          <p:nvPr/>
        </p:nvSpPr>
        <p:spPr>
          <a:xfrm>
            <a:off x="95397" y="5857992"/>
            <a:ext cx="11924968" cy="95410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sz="2800" dirty="0">
                <a:latin typeface="メイリオ" panose="020B0604030504040204" pitchFamily="50" charset="-128"/>
                <a:ea typeface="メイリオ" panose="020B0604030504040204" pitchFamily="50" charset="-128"/>
              </a:rPr>
              <a:t>このような理由から、次世代リーダー育成や組織の若返りが十分に進まず、環境変化に強い営業体制づくりが遅れています</a:t>
            </a:r>
          </a:p>
        </p:txBody>
      </p:sp>
      <p:pic>
        <p:nvPicPr>
          <p:cNvPr id="7" name="グラフィックス 6" descr="右向き指示マーク">
            <a:extLst>
              <a:ext uri="{FF2B5EF4-FFF2-40B4-BE49-F238E27FC236}">
                <a16:creationId xmlns:a16="http://schemas.microsoft.com/office/drawing/2014/main" id="{198D7040-3027-3A4B-B943-77B90ACE38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378" y="1008787"/>
            <a:ext cx="457200" cy="457200"/>
          </a:xfrm>
          <a:prstGeom prst="rect">
            <a:avLst/>
          </a:prstGeom>
        </p:spPr>
      </p:pic>
      <p:pic>
        <p:nvPicPr>
          <p:cNvPr id="9" name="グラフィックス 8" descr="迷路">
            <a:extLst>
              <a:ext uri="{FF2B5EF4-FFF2-40B4-BE49-F238E27FC236}">
                <a16:creationId xmlns:a16="http://schemas.microsoft.com/office/drawing/2014/main" id="{AF69FE78-58B3-F017-46D4-20C3BD8CFC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7378" y="1814254"/>
            <a:ext cx="457200" cy="457200"/>
          </a:xfrm>
          <a:prstGeom prst="rect">
            <a:avLst/>
          </a:prstGeom>
        </p:spPr>
      </p:pic>
      <p:pic>
        <p:nvPicPr>
          <p:cNvPr id="11" name="グラフィックス 10" descr="頭の中の脳">
            <a:extLst>
              <a:ext uri="{FF2B5EF4-FFF2-40B4-BE49-F238E27FC236}">
                <a16:creationId xmlns:a16="http://schemas.microsoft.com/office/drawing/2014/main" id="{EA05F078-67CD-8247-4D43-468E6FE01F5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7378" y="2656134"/>
            <a:ext cx="457200" cy="457200"/>
          </a:xfrm>
          <a:prstGeom prst="rect">
            <a:avLst/>
          </a:prstGeom>
        </p:spPr>
      </p:pic>
      <p:pic>
        <p:nvPicPr>
          <p:cNvPr id="13" name="グラフィックス 12" descr="体操選手: 床の演技">
            <a:extLst>
              <a:ext uri="{FF2B5EF4-FFF2-40B4-BE49-F238E27FC236}">
                <a16:creationId xmlns:a16="http://schemas.microsoft.com/office/drawing/2014/main" id="{D2BC1544-7B49-E4CF-63B9-FB7F2A25B4B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7378" y="3543300"/>
            <a:ext cx="457200" cy="457200"/>
          </a:xfrm>
          <a:prstGeom prst="rect">
            <a:avLst/>
          </a:prstGeom>
        </p:spPr>
      </p:pic>
      <p:pic>
        <p:nvPicPr>
          <p:cNvPr id="15" name="グラフィックス 14" descr="じょうろ">
            <a:extLst>
              <a:ext uri="{FF2B5EF4-FFF2-40B4-BE49-F238E27FC236}">
                <a16:creationId xmlns:a16="http://schemas.microsoft.com/office/drawing/2014/main" id="{882A1A0D-D57F-92C3-DA4A-EB7BFE074E9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7378" y="4348767"/>
            <a:ext cx="457200" cy="457200"/>
          </a:xfrm>
          <a:prstGeom prst="rect">
            <a:avLst/>
          </a:prstGeom>
        </p:spPr>
      </p:pic>
      <p:pic>
        <p:nvPicPr>
          <p:cNvPr id="17" name="グラフィックス 16" descr="持続可能性">
            <a:extLst>
              <a:ext uri="{FF2B5EF4-FFF2-40B4-BE49-F238E27FC236}">
                <a16:creationId xmlns:a16="http://schemas.microsoft.com/office/drawing/2014/main" id="{9DF7830A-E6B1-2C7B-F393-65D8EA6855B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97378" y="5208700"/>
            <a:ext cx="457200" cy="457200"/>
          </a:xfrm>
          <a:prstGeom prst="rect">
            <a:avLst/>
          </a:prstGeom>
        </p:spPr>
      </p:pic>
    </p:spTree>
    <p:extLst>
      <p:ext uri="{BB962C8B-B14F-4D97-AF65-F5344CB8AC3E}">
        <p14:creationId xmlns:p14="http://schemas.microsoft.com/office/powerpoint/2010/main" val="12846432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EDA06D35-D38A-BD01-3BE4-6A5E5D6FA284}"/>
              </a:ext>
            </a:extLst>
          </p:cNvPr>
          <p:cNvSpPr txBox="1"/>
          <p:nvPr/>
        </p:nvSpPr>
        <p:spPr>
          <a:xfrm>
            <a:off x="313594" y="3000911"/>
            <a:ext cx="3834912" cy="3724096"/>
          </a:xfrm>
          <a:prstGeom prst="rect">
            <a:avLst/>
          </a:prstGeom>
          <a:solidFill>
            <a:srgbClr val="F5F9FD"/>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目指す姿</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＊＊および、＊＊＊＊以外の新市場（＊＊・＊＊・＊＊等）で受注拡大</a:t>
            </a: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のご提案</a:t>
            </a:r>
            <a:endParaRPr lang="en-US" altLang="ja-JP" sz="2400" dirty="0">
              <a:latin typeface="メイリオ" panose="020B0604030504040204" pitchFamily="50" charset="-128"/>
              <a:ea typeface="メイリオ" panose="020B0604030504040204" pitchFamily="50" charset="-128"/>
            </a:endParaRPr>
          </a:p>
          <a:p>
            <a:pPr algn="ctr"/>
            <a:r>
              <a:rPr lang="ja-JP" altLang="en-US" sz="2800" b="1" dirty="0">
                <a:solidFill>
                  <a:srgbClr val="0070C0"/>
                </a:solidFill>
                <a:latin typeface="メイリオ" panose="020B0604030504040204" pitchFamily="50" charset="-128"/>
                <a:ea typeface="メイリオ" panose="020B0604030504040204" pitchFamily="50" charset="-128"/>
              </a:rPr>
              <a:t>全員が成果を出せる</a:t>
            </a:r>
            <a:endParaRPr lang="en-US" altLang="ja-JP" sz="2800" b="1" dirty="0">
              <a:solidFill>
                <a:srgbClr val="0070C0"/>
              </a:solidFill>
              <a:latin typeface="メイリオ" panose="020B0604030504040204" pitchFamily="50" charset="-128"/>
              <a:ea typeface="メイリオ" panose="020B0604030504040204" pitchFamily="50" charset="-128"/>
            </a:endParaRPr>
          </a:p>
          <a:p>
            <a:pPr algn="ctr"/>
            <a:r>
              <a:rPr lang="ja-JP" altLang="en-US" sz="2800" b="1" dirty="0">
                <a:solidFill>
                  <a:srgbClr val="0070C0"/>
                </a:solidFill>
                <a:latin typeface="メイリオ" panose="020B0604030504040204" pitchFamily="50" charset="-128"/>
                <a:ea typeface="メイリオ" panose="020B0604030504040204" pitchFamily="50" charset="-128"/>
              </a:rPr>
              <a:t>営業チームづくり</a:t>
            </a:r>
            <a:endParaRPr lang="en-US" altLang="ja-JP" sz="2800" b="1" dirty="0">
              <a:solidFill>
                <a:srgbClr val="0070C0"/>
              </a:solidFill>
              <a:latin typeface="メイリオ" panose="020B0604030504040204" pitchFamily="50" charset="-128"/>
              <a:ea typeface="メイリオ" panose="020B0604030504040204" pitchFamily="50" charset="-128"/>
            </a:endParaRPr>
          </a:p>
          <a:p>
            <a:pPr algn="ctr"/>
            <a:endParaRPr lang="en-US" altLang="ja-JP" sz="1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0C72B917-3A72-1F2A-84A6-9345C403AAE0}"/>
              </a:ext>
            </a:extLst>
          </p:cNvPr>
          <p:cNvSpPr txBox="1"/>
          <p:nvPr/>
        </p:nvSpPr>
        <p:spPr>
          <a:xfrm>
            <a:off x="4213348" y="3000911"/>
            <a:ext cx="3834912" cy="3724096"/>
          </a:xfrm>
          <a:prstGeom prst="rect">
            <a:avLst/>
          </a:prstGeom>
          <a:solidFill>
            <a:srgbClr val="FFFCF3"/>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目指す姿</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＊＊、＊＊、新領域（＊＊・＊＊＊等）</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本柱で売上拡大</a:t>
            </a: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のご提案</a:t>
            </a:r>
            <a:endParaRPr lang="en-US" altLang="ja-JP" sz="2400" dirty="0">
              <a:latin typeface="メイリオ" panose="020B0604030504040204" pitchFamily="50" charset="-128"/>
              <a:ea typeface="メイリオ" panose="020B0604030504040204" pitchFamily="50" charset="-128"/>
            </a:endParaRPr>
          </a:p>
          <a:p>
            <a:pPr algn="ctr"/>
            <a:r>
              <a:rPr lang="ja-JP" altLang="en-US" sz="2800" b="1" dirty="0">
                <a:solidFill>
                  <a:srgbClr val="FFC000"/>
                </a:solidFill>
                <a:latin typeface="メイリオ" panose="020B0604030504040204" pitchFamily="50" charset="-128"/>
                <a:ea typeface="メイリオ" panose="020B0604030504040204" pitchFamily="50" charset="-128"/>
              </a:rPr>
              <a:t>新規開拓営業力の強化</a:t>
            </a:r>
            <a:endParaRPr lang="en-US" altLang="ja-JP" sz="2800" b="1" dirty="0">
              <a:solidFill>
                <a:srgbClr val="FFC000"/>
              </a:solidFill>
              <a:latin typeface="メイリオ" panose="020B0604030504040204" pitchFamily="50" charset="-128"/>
              <a:ea typeface="メイリオ" panose="020B0604030504040204" pitchFamily="50" charset="-128"/>
            </a:endParaRPr>
          </a:p>
          <a:p>
            <a:pPr algn="ctr"/>
            <a:r>
              <a:rPr lang="ja-JP" altLang="en-US" sz="2800" b="1" dirty="0">
                <a:solidFill>
                  <a:srgbClr val="FFC000"/>
                </a:solidFill>
                <a:latin typeface="メイリオ" panose="020B0604030504040204" pitchFamily="50" charset="-128"/>
                <a:ea typeface="メイリオ" panose="020B0604030504040204" pitchFamily="50" charset="-128"/>
              </a:rPr>
              <a:t>新市場向け提案営業</a:t>
            </a:r>
            <a:endParaRPr lang="en-US" altLang="ja-JP" sz="2800" b="1" dirty="0">
              <a:solidFill>
                <a:srgbClr val="FFC000"/>
              </a:solidFill>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68EDC30B-7728-3366-BEFA-11EFB57AC679}"/>
              </a:ext>
            </a:extLst>
          </p:cNvPr>
          <p:cNvSpPr txBox="1"/>
          <p:nvPr/>
        </p:nvSpPr>
        <p:spPr>
          <a:xfrm>
            <a:off x="8177946" y="3000911"/>
            <a:ext cx="3834912" cy="3724096"/>
          </a:xfrm>
          <a:prstGeom prst="rect">
            <a:avLst/>
          </a:prstGeom>
          <a:solidFill>
            <a:srgbClr val="F6FBF3"/>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目指す姿</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管理職強化、従業員エンゲージメント向上、従業員一人ひとりの成長</a:t>
            </a: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のご提案</a:t>
            </a:r>
            <a:endParaRPr lang="en-US" altLang="ja-JP" sz="2400" dirty="0">
              <a:latin typeface="メイリオ" panose="020B0604030504040204" pitchFamily="50" charset="-128"/>
              <a:ea typeface="メイリオ" panose="020B0604030504040204" pitchFamily="50" charset="-128"/>
            </a:endParaRPr>
          </a:p>
          <a:p>
            <a:pPr algn="ctr"/>
            <a:r>
              <a:rPr lang="ja-JP" altLang="en-US" sz="2800" b="1" dirty="0">
                <a:solidFill>
                  <a:srgbClr val="00B050"/>
                </a:solidFill>
                <a:latin typeface="メイリオ" panose="020B0604030504040204" pitchFamily="50" charset="-128"/>
                <a:ea typeface="メイリオ" panose="020B0604030504040204" pitchFamily="50" charset="-128"/>
              </a:rPr>
              <a:t>マネージャー</a:t>
            </a:r>
            <a:endParaRPr lang="en-US" altLang="ja-JP" sz="2800" b="1" dirty="0">
              <a:solidFill>
                <a:srgbClr val="00B050"/>
              </a:solidFill>
              <a:latin typeface="メイリオ" panose="020B0604030504040204" pitchFamily="50" charset="-128"/>
              <a:ea typeface="メイリオ" panose="020B0604030504040204" pitchFamily="50" charset="-128"/>
            </a:endParaRPr>
          </a:p>
          <a:p>
            <a:pPr algn="ctr"/>
            <a:r>
              <a:rPr lang="ja-JP" altLang="en-US" sz="2800" b="1" dirty="0">
                <a:solidFill>
                  <a:srgbClr val="00B050"/>
                </a:solidFill>
                <a:latin typeface="メイリオ" panose="020B0604030504040204" pitchFamily="50" charset="-128"/>
                <a:ea typeface="メイリオ" panose="020B0604030504040204" pitchFamily="50" charset="-128"/>
              </a:rPr>
              <a:t>次世代リーダー育成</a:t>
            </a:r>
            <a:endParaRPr lang="en-US" altLang="ja-JP" sz="2800" b="1" dirty="0">
              <a:solidFill>
                <a:srgbClr val="00B050"/>
              </a:solidFill>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867F917-A6DE-3A2B-47CE-2B9430C39B6D}"/>
              </a:ext>
            </a:extLst>
          </p:cNvPr>
          <p:cNvSpPr txBox="1"/>
          <p:nvPr/>
        </p:nvSpPr>
        <p:spPr>
          <a:xfrm>
            <a:off x="335208" y="817684"/>
            <a:ext cx="3834912" cy="2000548"/>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提案１</a:t>
            </a:r>
            <a:endParaRPr lang="en-US" altLang="ja-JP" sz="32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Ａ事業の</a:t>
            </a:r>
            <a:endParaRPr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新市場での拡大</a:t>
            </a:r>
            <a:endParaRPr lang="en-US" altLang="ja-JP" sz="28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EA806847-57F7-F7EC-0E0F-84ED3C0688D0}"/>
              </a:ext>
            </a:extLst>
          </p:cNvPr>
          <p:cNvSpPr txBox="1"/>
          <p:nvPr/>
        </p:nvSpPr>
        <p:spPr>
          <a:xfrm>
            <a:off x="4245770" y="817684"/>
            <a:ext cx="3834912" cy="2000548"/>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提案２</a:t>
            </a:r>
            <a:endParaRPr lang="en-US" altLang="ja-JP" sz="32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Ｂ事業の</a:t>
            </a:r>
            <a:endParaRPr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新分野・成長領域拡大</a:t>
            </a:r>
            <a:endParaRPr lang="en-US" altLang="ja-JP" sz="28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C1576BEB-28DA-C099-FF27-445A20E89F28}"/>
              </a:ext>
            </a:extLst>
          </p:cNvPr>
          <p:cNvSpPr txBox="1"/>
          <p:nvPr/>
        </p:nvSpPr>
        <p:spPr>
          <a:xfrm>
            <a:off x="8177946" y="818791"/>
            <a:ext cx="3834912" cy="200054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提案３</a:t>
            </a:r>
            <a:endParaRPr lang="en-US" altLang="ja-JP" sz="32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営業力強化</a:t>
            </a:r>
            <a:endParaRPr lang="en-US" altLang="ja-JP" sz="2800" dirty="0">
              <a:latin typeface="メイリオ" panose="020B0604030504040204" pitchFamily="50" charset="-128"/>
              <a:ea typeface="メイリオ" panose="020B0604030504040204" pitchFamily="50" charset="-128"/>
            </a:endParaRPr>
          </a:p>
          <a:p>
            <a:pPr algn="ctr"/>
            <a:r>
              <a:rPr lang="ja-JP" altLang="en-US" sz="2800" dirty="0">
                <a:latin typeface="メイリオ" panose="020B0604030504040204" pitchFamily="50" charset="-128"/>
                <a:ea typeface="メイリオ" panose="020B0604030504040204" pitchFamily="50" charset="-128"/>
              </a:rPr>
              <a:t>人材育成・組織活性化</a:t>
            </a:r>
            <a:endParaRPr lang="en-US" altLang="ja-JP" sz="2800" dirty="0">
              <a:latin typeface="メイリオ" panose="020B0604030504040204" pitchFamily="50" charset="-128"/>
              <a:ea typeface="メイリオ" panose="020B0604030504040204" pitchFamily="50" charset="-128"/>
            </a:endParaRPr>
          </a:p>
          <a:p>
            <a:pPr algn="ctr"/>
            <a:endParaRPr lang="ja-JP" altLang="en-US" sz="2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B8415631-21C1-4221-86F2-FC39785CB7DA}"/>
              </a:ext>
            </a:extLst>
          </p:cNvPr>
          <p:cNvSpPr txBox="1"/>
          <p:nvPr/>
        </p:nvSpPr>
        <p:spPr>
          <a:xfrm>
            <a:off x="0" y="0"/>
            <a:ext cx="5780750" cy="707886"/>
          </a:xfrm>
          <a:prstGeom prst="rect">
            <a:avLst/>
          </a:prstGeom>
          <a:noFill/>
        </p:spPr>
        <p:txBody>
          <a:bodyPr wrap="none" rtlCol="0">
            <a:spAutoFit/>
          </a:bodyPr>
          <a:lstStyle/>
          <a:p>
            <a:r>
              <a:rPr kumimoji="1" lang="en-US" altLang="ja-JP" sz="4000" dirty="0">
                <a:latin typeface="メイリオ" panose="020B0604030504040204" pitchFamily="50" charset="-128"/>
                <a:ea typeface="メイリオ" panose="020B0604030504040204" pitchFamily="50" charset="-128"/>
              </a:rPr>
              <a:t>JSM</a:t>
            </a:r>
            <a:r>
              <a:rPr kumimoji="1" lang="ja-JP" altLang="en-US" sz="4000" dirty="0">
                <a:latin typeface="メイリオ" panose="020B0604030504040204" pitchFamily="50" charset="-128"/>
                <a:ea typeface="メイリオ" panose="020B0604030504040204" pitchFamily="50" charset="-128"/>
              </a:rPr>
              <a:t>からの３つのご提案</a:t>
            </a:r>
          </a:p>
        </p:txBody>
      </p:sp>
      <p:pic>
        <p:nvPicPr>
          <p:cNvPr id="15" name="グラフィックス 14" descr="事業の成長">
            <a:extLst>
              <a:ext uri="{FF2B5EF4-FFF2-40B4-BE49-F238E27FC236}">
                <a16:creationId xmlns:a16="http://schemas.microsoft.com/office/drawing/2014/main" id="{315DAD51-873D-D519-EFE7-3C24BB2DF77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3005" y="2361032"/>
            <a:ext cx="914400" cy="914400"/>
          </a:xfrm>
          <a:prstGeom prst="rect">
            <a:avLst/>
          </a:prstGeom>
        </p:spPr>
      </p:pic>
      <p:pic>
        <p:nvPicPr>
          <p:cNvPr id="17" name="グラフィックス 16" descr="棒グラフ (上昇)">
            <a:extLst>
              <a:ext uri="{FF2B5EF4-FFF2-40B4-BE49-F238E27FC236}">
                <a16:creationId xmlns:a16="http://schemas.microsoft.com/office/drawing/2014/main" id="{B2D24C38-012E-0983-1583-0C61F38BEA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9045" y="2361032"/>
            <a:ext cx="914400" cy="914400"/>
          </a:xfrm>
          <a:prstGeom prst="rect">
            <a:avLst/>
          </a:prstGeom>
        </p:spPr>
      </p:pic>
      <p:pic>
        <p:nvPicPr>
          <p:cNvPr id="19" name="グラフィックス 18" descr="パズルのピース">
            <a:extLst>
              <a:ext uri="{FF2B5EF4-FFF2-40B4-BE49-F238E27FC236}">
                <a16:creationId xmlns:a16="http://schemas.microsoft.com/office/drawing/2014/main" id="{1F0F9B79-7763-77FD-C9A3-4268937782A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6025" y="2294793"/>
            <a:ext cx="914400" cy="914400"/>
          </a:xfrm>
          <a:prstGeom prst="rect">
            <a:avLst/>
          </a:prstGeom>
        </p:spPr>
      </p:pic>
    </p:spTree>
    <p:extLst>
      <p:ext uri="{BB962C8B-B14F-4D97-AF65-F5344CB8AC3E}">
        <p14:creationId xmlns:p14="http://schemas.microsoft.com/office/powerpoint/2010/main" val="719034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56914D-D6A4-D3B1-E4A8-6D6C1B77F627}"/>
              </a:ext>
            </a:extLst>
          </p:cNvPr>
          <p:cNvSpPr txBox="1"/>
          <p:nvPr/>
        </p:nvSpPr>
        <p:spPr>
          <a:xfrm>
            <a:off x="0" y="0"/>
            <a:ext cx="12192000"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ご提案１　Ａ事業の新市場での拡大</a:t>
            </a:r>
            <a:endParaRPr lang="en-US" altLang="ja-JP" sz="1800" dirty="0">
              <a:latin typeface="メイリオ" panose="020B0604030504040204" pitchFamily="50" charset="-128"/>
              <a:ea typeface="メイリオ" panose="020B0604030504040204" pitchFamily="50" charset="-128"/>
            </a:endParaRPr>
          </a:p>
          <a:p>
            <a:pPr algn="ctr"/>
            <a:r>
              <a:rPr lang="ja-JP" altLang="en-US" sz="3600" b="1" dirty="0">
                <a:solidFill>
                  <a:srgbClr val="00B0F0"/>
                </a:solidFill>
                <a:latin typeface="メイリオ" panose="020B0604030504040204" pitchFamily="50" charset="-128"/>
                <a:ea typeface="メイリオ" panose="020B0604030504040204" pitchFamily="50" charset="-128"/>
              </a:rPr>
              <a:t>～全員が売れる営業チームづくり～</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C35EB5A-C3D0-FE5A-000F-760D83A01277}"/>
              </a:ext>
            </a:extLst>
          </p:cNvPr>
          <p:cNvSpPr txBox="1"/>
          <p:nvPr/>
        </p:nvSpPr>
        <p:spPr>
          <a:xfrm>
            <a:off x="6131108" y="2428846"/>
            <a:ext cx="6025724" cy="4401205"/>
          </a:xfrm>
          <a:prstGeom prst="rect">
            <a:avLst/>
          </a:prstGeom>
          <a:noFill/>
          <a:ln>
            <a:solidFill>
              <a:srgbClr val="00B0F0"/>
            </a:solidFill>
          </a:ln>
        </p:spPr>
        <p:txBody>
          <a:bodyPr wrap="square">
            <a:spAutoFit/>
          </a:bodyPr>
          <a:lstStyle/>
          <a:p>
            <a:endParaRPr lang="en-US" altLang="ja-JP" sz="1200" b="1" dirty="0">
              <a:solidFill>
                <a:srgbClr val="00B0F0"/>
              </a:solidFill>
              <a:latin typeface="メイリオ" panose="020B0604030504040204" pitchFamily="50" charset="-128"/>
              <a:ea typeface="メイリオ" panose="020B0604030504040204" pitchFamily="50" charset="-128"/>
            </a:endParaRPr>
          </a:p>
          <a:p>
            <a:r>
              <a:rPr lang="ja-JP" altLang="en-US" sz="2800" b="1" dirty="0">
                <a:solidFill>
                  <a:srgbClr val="00B0F0"/>
                </a:solidFill>
                <a:latin typeface="メイリオ" panose="020B0604030504040204" pitchFamily="50" charset="-128"/>
                <a:ea typeface="メイリオ" panose="020B0604030504040204" pitchFamily="50" charset="-128"/>
              </a:rPr>
              <a:t>目指す姿・ゴール</a:t>
            </a:r>
            <a:endParaRPr lang="en-US" altLang="ja-JP" sz="2800" b="1" dirty="0">
              <a:solidFill>
                <a:srgbClr val="00B0F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＊＊や＊＊＊以外の新市場（＊＊・＊＊・＊＊等）で受注拡大</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個人技に依存しない、</a:t>
            </a:r>
            <a:r>
              <a:rPr lang="ja-JP" altLang="en-US" sz="2400" b="1" dirty="0">
                <a:solidFill>
                  <a:srgbClr val="00B0F0"/>
                </a:solidFill>
                <a:latin typeface="メイリオ" panose="020B0604030504040204" pitchFamily="50" charset="-128"/>
                <a:ea typeface="メイリオ" panose="020B0604030504040204" pitchFamily="50" charset="-128"/>
              </a:rPr>
              <a:t>全員が安定して成果を出す営業組織</a:t>
            </a:r>
            <a:r>
              <a:rPr lang="ja-JP" altLang="en-US" sz="2400" dirty="0">
                <a:latin typeface="メイリオ" panose="020B0604030504040204" pitchFamily="50" charset="-128"/>
                <a:ea typeface="メイリオ" panose="020B0604030504040204" pitchFamily="50" charset="-128"/>
              </a:rPr>
              <a:t>への転換</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技術・提案型営業を</a:t>
            </a:r>
            <a:r>
              <a:rPr lang="ja-JP" altLang="en-US" sz="2400" b="1" dirty="0">
                <a:solidFill>
                  <a:srgbClr val="00B0F0"/>
                </a:solidFill>
                <a:latin typeface="メイリオ" panose="020B0604030504040204" pitchFamily="50" charset="-128"/>
                <a:ea typeface="メイリオ" panose="020B0604030504040204" pitchFamily="50" charset="-128"/>
              </a:rPr>
              <a:t>標準化</a:t>
            </a:r>
            <a:r>
              <a:rPr lang="ja-JP" altLang="en-US" sz="2400" dirty="0">
                <a:latin typeface="メイリオ" panose="020B0604030504040204" pitchFamily="50" charset="-128"/>
                <a:ea typeface="メイリオ" panose="020B0604030504040204" pitchFamily="50" charset="-128"/>
              </a:rPr>
              <a:t>し、誰でも成果を上げられる体制へ</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6046519-DA8B-C8A3-FA7E-A9B12AA0D02D}"/>
              </a:ext>
            </a:extLst>
          </p:cNvPr>
          <p:cNvSpPr txBox="1"/>
          <p:nvPr/>
        </p:nvSpPr>
        <p:spPr>
          <a:xfrm>
            <a:off x="26376" y="2421627"/>
            <a:ext cx="6025724" cy="4401205"/>
          </a:xfrm>
          <a:prstGeom prst="rect">
            <a:avLst/>
          </a:prstGeom>
          <a:noFill/>
          <a:ln>
            <a:solidFill>
              <a:srgbClr val="FFC000"/>
            </a:solidFill>
          </a:ln>
        </p:spPr>
        <p:txBody>
          <a:bodyPr wrap="square">
            <a:spAutoFit/>
          </a:bodyPr>
          <a:lstStyle/>
          <a:p>
            <a:endParaRPr lang="en-US" altLang="ja-JP" sz="1200" b="1" dirty="0">
              <a:solidFill>
                <a:srgbClr val="FFC000"/>
              </a:solidFill>
              <a:latin typeface="メイリオ" panose="020B0604030504040204" pitchFamily="50" charset="-128"/>
              <a:ea typeface="メイリオ" panose="020B0604030504040204" pitchFamily="50" charset="-128"/>
            </a:endParaRPr>
          </a:p>
          <a:p>
            <a:r>
              <a:rPr lang="ja-JP" altLang="en-US" sz="2800" b="1" dirty="0">
                <a:solidFill>
                  <a:srgbClr val="FFC000"/>
                </a:solidFill>
                <a:latin typeface="メイリオ" panose="020B0604030504040204" pitchFamily="50" charset="-128"/>
                <a:ea typeface="メイリオ" panose="020B0604030504040204" pitchFamily="50" charset="-128"/>
              </a:rPr>
              <a:t>なぜ今、全員型営業組織が必要か</a:t>
            </a:r>
            <a:endParaRPr lang="en-US" altLang="ja-JP" sz="2800" b="1" dirty="0">
              <a:solidFill>
                <a:srgbClr val="FFC00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新市場は、従来の営業スタイルでは通用しない</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b="1" dirty="0">
                <a:solidFill>
                  <a:srgbClr val="FFC000"/>
                </a:solidFill>
                <a:latin typeface="メイリオ" panose="020B0604030504040204" pitchFamily="50" charset="-128"/>
                <a:ea typeface="メイリオ" panose="020B0604030504040204" pitchFamily="50" charset="-128"/>
              </a:rPr>
              <a:t>属人化・我流</a:t>
            </a:r>
            <a:r>
              <a:rPr lang="ja-JP" altLang="en-US" sz="2400" dirty="0">
                <a:latin typeface="メイリオ" panose="020B0604030504040204" pitchFamily="50" charset="-128"/>
                <a:ea typeface="メイリオ" panose="020B0604030504040204" pitchFamily="50" charset="-128"/>
              </a:rPr>
              <a:t>では成果が安定しない、チャンスを逃す</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会社として「</a:t>
            </a:r>
            <a:r>
              <a:rPr lang="ja-JP" altLang="en-US" sz="2400" b="1" dirty="0">
                <a:solidFill>
                  <a:srgbClr val="FFC000"/>
                </a:solidFill>
                <a:latin typeface="メイリオ" panose="020B0604030504040204" pitchFamily="50" charset="-128"/>
                <a:ea typeface="メイリオ" panose="020B0604030504040204" pitchFamily="50" charset="-128"/>
              </a:rPr>
              <a:t>組織営業力</a:t>
            </a:r>
            <a:r>
              <a:rPr lang="ja-JP" altLang="en-US" sz="2400" dirty="0">
                <a:latin typeface="メイリオ" panose="020B0604030504040204" pitchFamily="50" charset="-128"/>
                <a:ea typeface="メイリオ" panose="020B0604030504040204" pitchFamily="50" charset="-128"/>
              </a:rPr>
              <a:t>」を強化し、誰もが成果を出せる体制をつくることが持続成長のカギ</a:t>
            </a:r>
          </a:p>
        </p:txBody>
      </p:sp>
      <p:pic>
        <p:nvPicPr>
          <p:cNvPr id="10" name="グラフィックス 9" descr="禁止">
            <a:extLst>
              <a:ext uri="{FF2B5EF4-FFF2-40B4-BE49-F238E27FC236}">
                <a16:creationId xmlns:a16="http://schemas.microsoft.com/office/drawing/2014/main" id="{763DEC40-D8FC-48F1-7409-7A7018F9B7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376" y="1514446"/>
            <a:ext cx="914400" cy="914400"/>
          </a:xfrm>
          <a:prstGeom prst="rect">
            <a:avLst/>
          </a:prstGeom>
        </p:spPr>
      </p:pic>
      <p:pic>
        <p:nvPicPr>
          <p:cNvPr id="14" name="コンテンツ プレースホルダー 13" descr="ターゲット">
            <a:extLst>
              <a:ext uri="{FF2B5EF4-FFF2-40B4-BE49-F238E27FC236}">
                <a16:creationId xmlns:a16="http://schemas.microsoft.com/office/drawing/2014/main" id="{B02E0188-4259-C949-5E08-0880BEC33732}"/>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11277600" y="1514446"/>
            <a:ext cx="914400" cy="914400"/>
          </a:xfrm>
        </p:spPr>
      </p:pic>
      <p:cxnSp>
        <p:nvCxnSpPr>
          <p:cNvPr id="16" name="直線コネクタ 15">
            <a:extLst>
              <a:ext uri="{FF2B5EF4-FFF2-40B4-BE49-F238E27FC236}">
                <a16:creationId xmlns:a16="http://schemas.microsoft.com/office/drawing/2014/main" id="{F958BD25-FFC0-C18C-FFC4-0A16ED5546EA}"/>
              </a:ext>
            </a:extLst>
          </p:cNvPr>
          <p:cNvCxnSpPr>
            <a:cxnSpLocks/>
          </p:cNvCxnSpPr>
          <p:nvPr/>
        </p:nvCxnSpPr>
        <p:spPr>
          <a:xfrm>
            <a:off x="1188426" y="1121198"/>
            <a:ext cx="9837126" cy="0"/>
          </a:xfrm>
          <a:prstGeom prst="line">
            <a:avLst/>
          </a:prstGeom>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872DCF6D-EA2F-F282-5E5A-F24A6B4434FA}"/>
              </a:ext>
            </a:extLst>
          </p:cNvPr>
          <p:cNvSpPr txBox="1"/>
          <p:nvPr/>
        </p:nvSpPr>
        <p:spPr>
          <a:xfrm>
            <a:off x="931922" y="1256124"/>
            <a:ext cx="10468708" cy="1015663"/>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構造改革のいま、限られた人材で最大限の収益を上げるためには、</a:t>
            </a:r>
            <a:r>
              <a:rPr lang="ja-JP" altLang="en-US" sz="2000" b="1" dirty="0">
                <a:solidFill>
                  <a:srgbClr val="FFC000"/>
                </a:solidFill>
                <a:latin typeface="メイリオ" panose="020B0604030504040204" pitchFamily="50" charset="-128"/>
                <a:ea typeface="メイリオ" panose="020B0604030504040204" pitchFamily="50" charset="-128"/>
              </a:rPr>
              <a:t>営業の“全員戦力化”と組織成果の最大化</a:t>
            </a:r>
            <a:r>
              <a:rPr lang="ja-JP" altLang="en-US" sz="2000" dirty="0">
                <a:latin typeface="メイリオ" panose="020B0604030504040204" pitchFamily="50" charset="-128"/>
                <a:ea typeface="メイリオ" panose="020B0604030504040204" pitchFamily="50" charset="-128"/>
              </a:rPr>
              <a:t>が欠かせません。新たな市場・顧客に挑む営業一人ひとりの力と、組織としての強い営業チームづくり、この両輪で貴社の持続的成長を全力でご支援します。</a:t>
            </a:r>
          </a:p>
        </p:txBody>
      </p:sp>
    </p:spTree>
    <p:extLst>
      <p:ext uri="{BB962C8B-B14F-4D97-AF65-F5344CB8AC3E}">
        <p14:creationId xmlns:p14="http://schemas.microsoft.com/office/powerpoint/2010/main" val="30294219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56914D-D6A4-D3B1-E4A8-6D6C1B77F627}"/>
              </a:ext>
            </a:extLst>
          </p:cNvPr>
          <p:cNvSpPr txBox="1"/>
          <p:nvPr/>
        </p:nvSpPr>
        <p:spPr>
          <a:xfrm>
            <a:off x="0" y="0"/>
            <a:ext cx="12192000"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ご提案１　Ａ事業の新市場での拡大</a:t>
            </a:r>
          </a:p>
          <a:p>
            <a:pPr algn="ctr"/>
            <a:r>
              <a:rPr lang="ja-JP" altLang="en-US" sz="3600" b="1" dirty="0">
                <a:solidFill>
                  <a:srgbClr val="00B0F0"/>
                </a:solidFill>
                <a:latin typeface="メイリオ" panose="020B0604030504040204" pitchFamily="50" charset="-128"/>
                <a:ea typeface="メイリオ" panose="020B0604030504040204" pitchFamily="50" charset="-128"/>
              </a:rPr>
              <a:t>～全員が売れる営業チームづくり～</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graphicFrame>
        <p:nvGraphicFramePr>
          <p:cNvPr id="8" name="コンテンツ プレースホルダー 7">
            <a:extLst>
              <a:ext uri="{FF2B5EF4-FFF2-40B4-BE49-F238E27FC236}">
                <a16:creationId xmlns:a16="http://schemas.microsoft.com/office/drawing/2014/main" id="{9484CA7C-3EA5-E36D-68CB-85293EB63716}"/>
              </a:ext>
            </a:extLst>
          </p:cNvPr>
          <p:cNvGraphicFramePr>
            <a:graphicFrameLocks noGrp="1"/>
          </p:cNvGraphicFramePr>
          <p:nvPr>
            <p:ph sz="quarter" idx="13"/>
          </p:nvPr>
        </p:nvGraphicFramePr>
        <p:xfrm>
          <a:off x="76570" y="2038874"/>
          <a:ext cx="11992344" cy="2199017"/>
        </p:xfrm>
        <a:graphic>
          <a:graphicData uri="http://schemas.openxmlformats.org/drawingml/2006/table">
            <a:tbl>
              <a:tblPr/>
              <a:tblGrid>
                <a:gridCol w="2998086">
                  <a:extLst>
                    <a:ext uri="{9D8B030D-6E8A-4147-A177-3AD203B41FA5}">
                      <a16:colId xmlns:a16="http://schemas.microsoft.com/office/drawing/2014/main" val="3968884284"/>
                    </a:ext>
                  </a:extLst>
                </a:gridCol>
                <a:gridCol w="2998086">
                  <a:extLst>
                    <a:ext uri="{9D8B030D-6E8A-4147-A177-3AD203B41FA5}">
                      <a16:colId xmlns:a16="http://schemas.microsoft.com/office/drawing/2014/main" val="2703293623"/>
                    </a:ext>
                  </a:extLst>
                </a:gridCol>
                <a:gridCol w="2998086">
                  <a:extLst>
                    <a:ext uri="{9D8B030D-6E8A-4147-A177-3AD203B41FA5}">
                      <a16:colId xmlns:a16="http://schemas.microsoft.com/office/drawing/2014/main" val="3314727780"/>
                    </a:ext>
                  </a:extLst>
                </a:gridCol>
                <a:gridCol w="2998086">
                  <a:extLst>
                    <a:ext uri="{9D8B030D-6E8A-4147-A177-3AD203B41FA5}">
                      <a16:colId xmlns:a16="http://schemas.microsoft.com/office/drawing/2014/main" val="4273224190"/>
                    </a:ext>
                  </a:extLst>
                </a:gridCol>
              </a:tblGrid>
              <a:tr h="879924">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①営業の本質理解</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②商談の型の習得・応用</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③プロセス標準化</a:t>
                      </a:r>
                      <a:endParaRPr lang="en-US" altLang="ja-JP" sz="2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＆チーム営業</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④戦略策定</a:t>
                      </a:r>
                      <a:endParaRPr lang="en-US" altLang="ja-JP" sz="2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2400" b="0" i="0" u="none" strike="noStrike" dirty="0">
                          <a:solidFill>
                            <a:srgbClr val="000000"/>
                          </a:solidFill>
                          <a:effectLst/>
                          <a:latin typeface="メイリオ" panose="020B0604030504040204" pitchFamily="50" charset="-128"/>
                          <a:ea typeface="メイリオ" panose="020B0604030504040204" pitchFamily="50" charset="-128"/>
                        </a:rPr>
                        <a:t>PDCA</a:t>
                      </a: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サイクル</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67923925"/>
                  </a:ext>
                </a:extLst>
              </a:tr>
              <a:tr h="1319093">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“営業とは何か”を共通理解。お客様の理想を実現するストーリー作り</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ヒアリング→提案→合意形成の基本型を習得し応用</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個人任せをやめ、チームでプロセス共通化・役割分担</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チームで戦略設計・実行・検証・改善。“勝ちパターン”を蓄積</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95066234"/>
                  </a:ext>
                </a:extLst>
              </a:tr>
            </a:tbl>
          </a:graphicData>
        </a:graphic>
      </p:graphicFrame>
      <p:sp>
        <p:nvSpPr>
          <p:cNvPr id="7" name="テキスト ボックス 6">
            <a:extLst>
              <a:ext uri="{FF2B5EF4-FFF2-40B4-BE49-F238E27FC236}">
                <a16:creationId xmlns:a16="http://schemas.microsoft.com/office/drawing/2014/main" id="{C84D3C89-6574-9E13-78A9-1F8EFE65DFE6}"/>
              </a:ext>
            </a:extLst>
          </p:cNvPr>
          <p:cNvSpPr txBox="1"/>
          <p:nvPr/>
        </p:nvSpPr>
        <p:spPr>
          <a:xfrm>
            <a:off x="0" y="4503509"/>
            <a:ext cx="12068914" cy="2308324"/>
          </a:xfrm>
          <a:prstGeom prst="rect">
            <a:avLst/>
          </a:prstGeom>
          <a:noFill/>
        </p:spPr>
        <p:txBody>
          <a:bodyPr wrap="square">
            <a:spAutoFit/>
          </a:bodyPr>
          <a:lstStyle/>
          <a:p>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のご提案・提供サービス</a:t>
            </a:r>
            <a:r>
              <a:rPr lang="en-US" altLang="ja-JP" sz="2400" dirty="0">
                <a:latin typeface="メイリオ" panose="020B0604030504040204" pitchFamily="50" charset="-128"/>
                <a:ea typeface="メイリオ" panose="020B0604030504040204" pitchFamily="50" charset="-128"/>
              </a:rPr>
              <a:t>】</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営業基礎力強化研修　</a:t>
            </a:r>
            <a:r>
              <a:rPr lang="ja-JP" altLang="en-US" sz="2000" dirty="0">
                <a:latin typeface="メイリオ" panose="020B0604030504040204" pitchFamily="50" charset="-128"/>
                <a:ea typeface="メイリオ" panose="020B0604030504040204" pitchFamily="50" charset="-128"/>
              </a:rPr>
              <a:t>営業の本質・商談の型・信頼関係・マーケティング思考の徹底</a:t>
            </a:r>
            <a:endParaRPr lang="en-US" altLang="ja-JP" sz="20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組織営業力強化プログラム　</a:t>
            </a:r>
            <a:r>
              <a:rPr lang="ja-JP" altLang="en-US" sz="2000" dirty="0">
                <a:latin typeface="メイリオ" panose="020B0604030504040204" pitchFamily="50" charset="-128"/>
                <a:ea typeface="メイリオ" panose="020B0604030504040204" pitchFamily="50" charset="-128"/>
              </a:rPr>
              <a:t>営業プロセス標準化／戦略設計／役割分担／</a:t>
            </a:r>
            <a:r>
              <a:rPr lang="en-US" altLang="ja-JP" sz="2000" dirty="0">
                <a:latin typeface="メイリオ" panose="020B0604030504040204" pitchFamily="50" charset="-128"/>
                <a:ea typeface="メイリオ" panose="020B0604030504040204" pitchFamily="50" charset="-128"/>
              </a:rPr>
              <a:t>PDCA</a:t>
            </a:r>
            <a:r>
              <a:rPr lang="ja-JP" altLang="en-US" sz="2000" dirty="0">
                <a:latin typeface="メイリオ" panose="020B0604030504040204" pitchFamily="50" charset="-128"/>
                <a:ea typeface="メイリオ" panose="020B0604030504040204" pitchFamily="50" charset="-128"/>
              </a:rPr>
              <a:t>サイクル定着</a:t>
            </a:r>
            <a:endParaRPr lang="en-US" altLang="ja-JP" sz="20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新市場向け提案営業の実践指導　</a:t>
            </a:r>
            <a:r>
              <a:rPr lang="ja-JP" altLang="en-US" sz="2000" dirty="0">
                <a:latin typeface="メイリオ" panose="020B0604030504040204" pitchFamily="50" charset="-128"/>
                <a:ea typeface="メイリオ" panose="020B0604030504040204" pitchFamily="50" charset="-128"/>
              </a:rPr>
              <a:t>医療・半導体・</a:t>
            </a:r>
            <a:r>
              <a:rPr lang="en-US" altLang="ja-JP" sz="2000" dirty="0">
                <a:latin typeface="メイリオ" panose="020B0604030504040204" pitchFamily="50" charset="-128"/>
                <a:ea typeface="メイリオ" panose="020B0604030504040204" pitchFamily="50" charset="-128"/>
              </a:rPr>
              <a:t>SIer</a:t>
            </a:r>
            <a:r>
              <a:rPr lang="ja-JP" altLang="en-US" sz="2000" dirty="0">
                <a:latin typeface="メイリオ" panose="020B0604030504040204" pitchFamily="50" charset="-128"/>
                <a:ea typeface="メイリオ" panose="020B0604030504040204" pitchFamily="50" charset="-128"/>
              </a:rPr>
              <a:t>等、成長分野での提案営業</a:t>
            </a:r>
            <a:endParaRPr lang="en-US" altLang="ja-JP" sz="20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highlight>
                  <a:srgbClr val="FFFF00"/>
                </a:highlight>
                <a:latin typeface="メイリオ" panose="020B0604030504040204" pitchFamily="50" charset="-128"/>
                <a:ea typeface="メイリオ" panose="020B0604030504040204" pitchFamily="50" charset="-128"/>
              </a:rPr>
              <a:t>「全員が売れる営業組織」実現のために、</a:t>
            </a:r>
            <a:r>
              <a:rPr lang="en-US" altLang="ja-JP" sz="2400" dirty="0">
                <a:highlight>
                  <a:srgbClr val="FFFF00"/>
                </a:highlight>
                <a:latin typeface="メイリオ" panose="020B0604030504040204" pitchFamily="50" charset="-128"/>
                <a:ea typeface="メイリオ" panose="020B0604030504040204" pitchFamily="50" charset="-128"/>
              </a:rPr>
              <a:t>JSM</a:t>
            </a:r>
            <a:r>
              <a:rPr lang="ja-JP" altLang="en-US" sz="2400" dirty="0">
                <a:highlight>
                  <a:srgbClr val="FFFF00"/>
                </a:highlight>
                <a:latin typeface="メイリオ" panose="020B0604030504040204" pitchFamily="50" charset="-128"/>
                <a:ea typeface="メイリオ" panose="020B0604030504040204" pitchFamily="50" charset="-128"/>
              </a:rPr>
              <a:t>が現場密着で徹底サポートします！</a:t>
            </a:r>
          </a:p>
        </p:txBody>
      </p:sp>
      <p:sp>
        <p:nvSpPr>
          <p:cNvPr id="9" name="テキスト ボックス 8">
            <a:extLst>
              <a:ext uri="{FF2B5EF4-FFF2-40B4-BE49-F238E27FC236}">
                <a16:creationId xmlns:a16="http://schemas.microsoft.com/office/drawing/2014/main" id="{FCDA98FD-5105-4054-EF8A-DE9EE10C5BB5}"/>
              </a:ext>
            </a:extLst>
          </p:cNvPr>
          <p:cNvSpPr txBox="1"/>
          <p:nvPr/>
        </p:nvSpPr>
        <p:spPr>
          <a:xfrm>
            <a:off x="-94338" y="1454098"/>
            <a:ext cx="11792683" cy="584775"/>
          </a:xfrm>
          <a:prstGeom prst="rect">
            <a:avLst/>
          </a:prstGeom>
          <a:noFill/>
        </p:spPr>
        <p:txBody>
          <a:bodyPr wrap="square">
            <a:spAutoFit/>
          </a:bodyPr>
          <a:lstStyle/>
          <a:p>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全員が売れる営業組織</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実現のための４つのポイント</a:t>
            </a:r>
          </a:p>
        </p:txBody>
      </p:sp>
      <p:cxnSp>
        <p:nvCxnSpPr>
          <p:cNvPr id="11" name="直線コネクタ 10">
            <a:extLst>
              <a:ext uri="{FF2B5EF4-FFF2-40B4-BE49-F238E27FC236}">
                <a16:creationId xmlns:a16="http://schemas.microsoft.com/office/drawing/2014/main" id="{2B195949-2029-E29A-EAEF-2CC7F6083499}"/>
              </a:ext>
            </a:extLst>
          </p:cNvPr>
          <p:cNvCxnSpPr>
            <a:cxnSpLocks/>
          </p:cNvCxnSpPr>
          <p:nvPr/>
        </p:nvCxnSpPr>
        <p:spPr>
          <a:xfrm>
            <a:off x="1170843" y="1200329"/>
            <a:ext cx="9837126"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983815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B7B89C-2790-FAC1-1E14-78D56F99EDC8}"/>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CC142DF2-B64F-F8FD-C713-901949DDA19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04DA505-0DB3-A3CF-DEFA-77090CB5B913}"/>
              </a:ext>
            </a:extLst>
          </p:cNvPr>
          <p:cNvSpPr>
            <a:spLocks noGrp="1"/>
          </p:cNvSpPr>
          <p:nvPr>
            <p:ph type="sldNum" idx="12"/>
          </p:nvPr>
        </p:nvSpPr>
        <p:spPr/>
        <p:txBody>
          <a:bodyPr/>
          <a:lstStyle/>
          <a:p>
            <a:fld id="{00000000-1234-1234-1234-123412341234}" type="slidenum">
              <a:rPr lang="en-US" altLang="ja-JP" smtClean="0"/>
              <a:pPr/>
              <a:t>39</a:t>
            </a:fld>
            <a:endParaRPr lang="ja-JP" altLang="en-US"/>
          </a:p>
        </p:txBody>
      </p:sp>
      <p:sp>
        <p:nvSpPr>
          <p:cNvPr id="5" name="コンテンツ プレースホルダー 4">
            <a:extLst>
              <a:ext uri="{FF2B5EF4-FFF2-40B4-BE49-F238E27FC236}">
                <a16:creationId xmlns:a16="http://schemas.microsoft.com/office/drawing/2014/main" id="{7998C0B9-F6EE-A466-E517-0FDA5F20EFE7}"/>
              </a:ext>
            </a:extLst>
          </p:cNvPr>
          <p:cNvSpPr>
            <a:spLocks noGrp="1"/>
          </p:cNvSpPr>
          <p:nvPr>
            <p:ph sz="quarter" idx="13"/>
          </p:nvPr>
        </p:nvSpPr>
        <p:spPr/>
        <p:txBody>
          <a:bodyPr/>
          <a:lstStyle/>
          <a:p>
            <a:endParaRPr kumimoji="1" lang="ja-JP" altLang="en-US"/>
          </a:p>
        </p:txBody>
      </p:sp>
      <p:pic>
        <p:nvPicPr>
          <p:cNvPr id="6" name="図 5">
            <a:extLst>
              <a:ext uri="{FF2B5EF4-FFF2-40B4-BE49-F238E27FC236}">
                <a16:creationId xmlns:a16="http://schemas.microsoft.com/office/drawing/2014/main" id="{43B302F8-A169-0A96-0CAC-3D4EE6BA01D0}"/>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137704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B2CD259-5938-4350-9419-034BB130CC7B}"/>
              </a:ext>
            </a:extLst>
          </p:cNvPr>
          <p:cNvSpPr/>
          <p:nvPr/>
        </p:nvSpPr>
        <p:spPr>
          <a:xfrm>
            <a:off x="3082800" y="3406140"/>
            <a:ext cx="6026400" cy="45720"/>
          </a:xfrm>
          <a:custGeom>
            <a:avLst/>
            <a:gdLst>
              <a:gd name="connsiteX0" fmla="*/ 6350 w 1012698"/>
              <a:gd name="connsiteY0" fmla="*/ 6350 h 18097"/>
              <a:gd name="connsiteX1" fmla="*/ 1006347 w 1012698"/>
              <a:gd name="connsiteY1" fmla="*/ 6350 h 18097"/>
            </a:gdLst>
            <a:ahLst/>
            <a:cxnLst>
              <a:cxn ang="0">
                <a:pos x="connsiteX0" y="connsiteY0"/>
              </a:cxn>
              <a:cxn ang="1">
                <a:pos x="connsiteX1" y="connsiteY1"/>
              </a:cxn>
            </a:cxnLst>
            <a:rect l="l" t="t" r="r" b="b"/>
            <a:pathLst>
              <a:path w="1012698" h="18097">
                <a:moveTo>
                  <a:pt x="6350" y="6350"/>
                </a:moveTo>
                <a:lnTo>
                  <a:pt x="1006347" y="6350"/>
                </a:lnTo>
              </a:path>
            </a:pathLst>
          </a:custGeom>
          <a:ln w="12700">
            <a:solidFill>
              <a:srgbClr val="084BAC"/>
            </a:solidFill>
            <a:prstDash val="solid"/>
          </a:ln>
        </p:spPr>
        <p:style>
          <a:lnRef idx="1">
            <a:schemeClr val="accent1"/>
          </a:lnRef>
          <a:fillRef idx="0">
            <a:schemeClr val="accent1"/>
          </a:fillRef>
          <a:effectRef idx="0">
            <a:schemeClr val="accent1"/>
          </a:effectRef>
          <a:fontRef idx="minor">
            <a:schemeClr val="tx1"/>
          </a:fontRef>
        </p:style>
        <p:txBody>
          <a:bodyPr lIns="91429" tIns="45715" rIns="91429" bIns="45715" rtlCol="0" anchor="ctr"/>
          <a:lstStyle/>
          <a:p>
            <a:pPr algn="ctr"/>
            <a:endParaRPr lang="zh-CN" altLang="en-US">
              <a:latin typeface="メイリオ" panose="020B0604030504040204" pitchFamily="50" charset="-128"/>
              <a:ea typeface="メイリオ" panose="020B0604030504040204" pitchFamily="50" charset="-128"/>
            </a:endParaRPr>
          </a:p>
        </p:txBody>
      </p:sp>
      <p:sp>
        <p:nvSpPr>
          <p:cNvPr id="6" name="TextBox 1">
            <a:extLst>
              <a:ext uri="{FF2B5EF4-FFF2-40B4-BE49-F238E27FC236}">
                <a16:creationId xmlns:a16="http://schemas.microsoft.com/office/drawing/2014/main" id="{434CC5C9-9BEA-4C48-9473-70E7D078AAA4}"/>
              </a:ext>
            </a:extLst>
          </p:cNvPr>
          <p:cNvSpPr txBox="1"/>
          <p:nvPr/>
        </p:nvSpPr>
        <p:spPr>
          <a:xfrm>
            <a:off x="1955845" y="1986207"/>
            <a:ext cx="8280309" cy="1400383"/>
          </a:xfrm>
          <a:prstGeom prst="rect">
            <a:avLst/>
          </a:prstGeom>
          <a:noFill/>
        </p:spPr>
        <p:txBody>
          <a:bodyPr wrap="square" lIns="0" tIns="0" rIns="0" rtlCol="0">
            <a:spAutoFit/>
          </a:bodyPr>
          <a:lstStyle/>
          <a:p>
            <a:pPr algn="ctr">
              <a:tabLst>
                <a:tab pos="2590800" algn="l"/>
              </a:tabLst>
            </a:pPr>
            <a:r>
              <a:rPr lang="ja-JP" altLang="en-US" sz="4400" b="1" spc="20" dirty="0">
                <a:solidFill>
                  <a:srgbClr val="084BAC"/>
                </a:solidFill>
                <a:latin typeface="メイリオ" panose="020B0604030504040204" pitchFamily="50" charset="-128"/>
                <a:ea typeface="メイリオ" panose="020B0604030504040204" pitchFamily="50" charset="-128"/>
                <a:cs typeface="メイリオ ボールド"/>
              </a:rPr>
              <a:t>採用せざるを得ない提案</a:t>
            </a:r>
            <a:endParaRPr lang="en-US" altLang="ja-JP" sz="4400" b="1" spc="20" dirty="0">
              <a:solidFill>
                <a:srgbClr val="084BAC"/>
              </a:solidFill>
              <a:latin typeface="メイリオ" panose="020B0604030504040204" pitchFamily="50" charset="-128"/>
              <a:ea typeface="メイリオ" panose="020B0604030504040204" pitchFamily="50" charset="-128"/>
              <a:cs typeface="メイリオ ボールド"/>
            </a:endParaRPr>
          </a:p>
          <a:p>
            <a:pPr algn="ctr">
              <a:tabLst>
                <a:tab pos="2590800" algn="l"/>
              </a:tabLst>
            </a:pPr>
            <a:r>
              <a:rPr lang="ja-JP" altLang="en-US" sz="4400" b="1" spc="20" dirty="0">
                <a:solidFill>
                  <a:srgbClr val="084BAC"/>
                </a:solidFill>
                <a:latin typeface="メイリオ" panose="020B0604030504040204" pitchFamily="50" charset="-128"/>
                <a:ea typeface="メイリオ" panose="020B0604030504040204" pitchFamily="50" charset="-128"/>
                <a:cs typeface="メイリオ ボールド"/>
              </a:rPr>
              <a:t>テンプレート</a:t>
            </a:r>
            <a:endParaRPr lang="en-US" altLang="zh-CN" sz="4400" b="1" spc="20" dirty="0">
              <a:solidFill>
                <a:srgbClr val="084BAC"/>
              </a:solidFill>
              <a:latin typeface="メイリオ" panose="020B0604030504040204" pitchFamily="50" charset="-128"/>
              <a:ea typeface="メイリオ" panose="020B0604030504040204" pitchFamily="50" charset="-128"/>
              <a:cs typeface="メイリオ ボールド"/>
            </a:endParaRPr>
          </a:p>
        </p:txBody>
      </p:sp>
      <p:sp>
        <p:nvSpPr>
          <p:cNvPr id="7" name="TextBox 1">
            <a:extLst>
              <a:ext uri="{FF2B5EF4-FFF2-40B4-BE49-F238E27FC236}">
                <a16:creationId xmlns:a16="http://schemas.microsoft.com/office/drawing/2014/main" id="{279A0CBB-211F-4E2C-877E-A87AB64F2B90}"/>
              </a:ext>
            </a:extLst>
          </p:cNvPr>
          <p:cNvSpPr txBox="1"/>
          <p:nvPr/>
        </p:nvSpPr>
        <p:spPr>
          <a:xfrm>
            <a:off x="6395828" y="4786179"/>
            <a:ext cx="5144238" cy="1277273"/>
          </a:xfrm>
          <a:prstGeom prst="rect">
            <a:avLst/>
          </a:prstGeom>
          <a:noFill/>
        </p:spPr>
        <p:txBody>
          <a:bodyPr wrap="square" lIns="0" tIns="0" rIns="0" rtlCol="0">
            <a:spAutoFit/>
          </a:bodyPr>
          <a:lstStyle/>
          <a:p>
            <a:pPr algn="r"/>
            <a:r>
              <a:rPr lang="en-US" altLang="zh-CN" sz="2400" spc="10" dirty="0">
                <a:latin typeface="メイリオ" panose="020B0604030504040204" pitchFamily="50" charset="-128"/>
                <a:ea typeface="メイリオ" panose="020B0604030504040204" pitchFamily="50" charset="-128"/>
                <a:cs typeface="メイリオ"/>
              </a:rPr>
              <a:t>20</a:t>
            </a:r>
            <a:r>
              <a:rPr lang="en-US" altLang="ja-JP" sz="2400" spc="10" dirty="0">
                <a:latin typeface="メイリオ" panose="020B0604030504040204" pitchFamily="50" charset="-128"/>
                <a:ea typeface="メイリオ" panose="020B0604030504040204" pitchFamily="50" charset="-128"/>
                <a:cs typeface="メイリオ"/>
              </a:rPr>
              <a:t>25</a:t>
            </a:r>
            <a:r>
              <a:rPr lang="en-US" altLang="zh-CN" sz="2400" spc="10" dirty="0">
                <a:latin typeface="メイリオ" panose="020B0604030504040204" pitchFamily="50" charset="-128"/>
                <a:ea typeface="メイリオ" panose="020B0604030504040204" pitchFamily="50" charset="-128"/>
                <a:cs typeface="メイリオ"/>
              </a:rPr>
              <a:t>.</a:t>
            </a:r>
            <a:r>
              <a:rPr lang="en-US" altLang="ja-JP" sz="2400" spc="10" dirty="0">
                <a:latin typeface="メイリオ" panose="020B0604030504040204" pitchFamily="50" charset="-128"/>
                <a:ea typeface="メイリオ" panose="020B0604030504040204" pitchFamily="50" charset="-128"/>
                <a:cs typeface="メイリオ"/>
              </a:rPr>
              <a:t>※※</a:t>
            </a:r>
            <a:r>
              <a:rPr lang="en-US" altLang="zh-CN" sz="2400" spc="10" dirty="0">
                <a:latin typeface="メイリオ" panose="020B0604030504040204" pitchFamily="50" charset="-128"/>
                <a:ea typeface="メイリオ" panose="020B0604030504040204" pitchFamily="50" charset="-128"/>
                <a:cs typeface="メイリオ"/>
              </a:rPr>
              <a:t>.</a:t>
            </a:r>
            <a:r>
              <a:rPr lang="en-US" altLang="ja-JP" sz="2400" spc="10" dirty="0">
                <a:latin typeface="メイリオ" panose="020B0604030504040204" pitchFamily="50" charset="-128"/>
                <a:ea typeface="メイリオ" panose="020B0604030504040204" pitchFamily="50" charset="-128"/>
                <a:cs typeface="メイリオ"/>
              </a:rPr>
              <a:t>※※</a:t>
            </a:r>
          </a:p>
          <a:p>
            <a:pPr algn="r">
              <a:tabLst/>
            </a:pPr>
            <a:r>
              <a:rPr lang="ja-JP" altLang="en-US" sz="2800" spc="10" dirty="0">
                <a:latin typeface="メイリオ" panose="020B0604030504040204" pitchFamily="50" charset="-128"/>
                <a:ea typeface="メイリオ" panose="020B0604030504040204" pitchFamily="50" charset="-128"/>
                <a:cs typeface="メイリオ"/>
              </a:rPr>
              <a:t>〇〇株式会社</a:t>
            </a:r>
            <a:endParaRPr lang="en-US" altLang="ja-JP" sz="2800" spc="10" dirty="0">
              <a:latin typeface="メイリオ" panose="020B0604030504040204" pitchFamily="50" charset="-128"/>
              <a:ea typeface="メイリオ" panose="020B0604030504040204" pitchFamily="50" charset="-128"/>
              <a:cs typeface="メイリオ"/>
            </a:endParaRPr>
          </a:p>
          <a:p>
            <a:pPr algn="r">
              <a:tabLst/>
            </a:pPr>
            <a:r>
              <a:rPr lang="ja-JP" altLang="en-US" sz="2800" spc="10" dirty="0">
                <a:latin typeface="メイリオ" panose="020B0604030504040204" pitchFamily="50" charset="-128"/>
                <a:ea typeface="メイリオ" panose="020B0604030504040204" pitchFamily="50" charset="-128"/>
                <a:cs typeface="メイリオ"/>
              </a:rPr>
              <a:t>〇〇部</a:t>
            </a:r>
            <a:endParaRPr lang="en-US" altLang="ja-JP" sz="2800" spc="10" dirty="0">
              <a:latin typeface="メイリオ" panose="020B0604030504040204" pitchFamily="50" charset="-128"/>
              <a:ea typeface="メイリオ" panose="020B0604030504040204" pitchFamily="50" charset="-128"/>
              <a:cs typeface="メイリオ"/>
            </a:endParaRPr>
          </a:p>
        </p:txBody>
      </p:sp>
      <p:sp>
        <p:nvSpPr>
          <p:cNvPr id="8" name="テキスト ボックス 7">
            <a:extLst>
              <a:ext uri="{FF2B5EF4-FFF2-40B4-BE49-F238E27FC236}">
                <a16:creationId xmlns:a16="http://schemas.microsoft.com/office/drawing/2014/main" id="{9664ED2B-BB93-49A6-9647-ED71046A9F71}"/>
              </a:ext>
            </a:extLst>
          </p:cNvPr>
          <p:cNvSpPr txBox="1"/>
          <p:nvPr/>
        </p:nvSpPr>
        <p:spPr>
          <a:xfrm>
            <a:off x="540963" y="399117"/>
            <a:ext cx="3416320" cy="523220"/>
          </a:xfrm>
          <a:prstGeom prst="rect">
            <a:avLst/>
          </a:prstGeom>
          <a:noFill/>
        </p:spPr>
        <p:txBody>
          <a:bodyPr wrap="none" rtlCol="0">
            <a:spAutoFit/>
          </a:bodyPr>
          <a:lstStyle/>
          <a:p>
            <a:r>
              <a:rPr kumimoji="1" lang="ja-JP" altLang="en-US" sz="2800" u="sng" dirty="0">
                <a:latin typeface="メイリオ" panose="020B0604030504040204" pitchFamily="50" charset="-128"/>
                <a:ea typeface="メイリオ" panose="020B0604030504040204" pitchFamily="50" charset="-128"/>
              </a:rPr>
              <a:t>○○○○株式会社様</a:t>
            </a:r>
          </a:p>
        </p:txBody>
      </p:sp>
      <p:sp>
        <p:nvSpPr>
          <p:cNvPr id="2" name="スライド番号プレースホルダー 1">
            <a:extLst>
              <a:ext uri="{FF2B5EF4-FFF2-40B4-BE49-F238E27FC236}">
                <a16:creationId xmlns:a16="http://schemas.microsoft.com/office/drawing/2014/main" id="{5BD38C2E-7A0C-A0DD-B584-1A305836779A}"/>
              </a:ext>
            </a:extLst>
          </p:cNvPr>
          <p:cNvSpPr>
            <a:spLocks noGrp="1"/>
          </p:cNvSpPr>
          <p:nvPr>
            <p:ph type="sldNum" sz="quarter" idx="12"/>
          </p:nvPr>
        </p:nvSpPr>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4</a:t>
            </a:fld>
            <a:endParaRPr kumimoji="1" lang="ja-JP" altLang="en-US">
              <a:latin typeface="メイリオ" panose="020B0604030504040204" pitchFamily="50" charset="-128"/>
              <a:ea typeface="メイリオ" panose="020B0604030504040204" pitchFamily="50" charset="-128"/>
            </a:endParaRPr>
          </a:p>
        </p:txBody>
      </p:sp>
      <p:sp>
        <p:nvSpPr>
          <p:cNvPr id="3" name="吹き出し: 角を丸めた四角形 2">
            <a:extLst>
              <a:ext uri="{FF2B5EF4-FFF2-40B4-BE49-F238E27FC236}">
                <a16:creationId xmlns:a16="http://schemas.microsoft.com/office/drawing/2014/main" id="{834DC099-7467-DF8A-118B-EDA0C16EABBE}"/>
              </a:ext>
            </a:extLst>
          </p:cNvPr>
          <p:cNvSpPr/>
          <p:nvPr/>
        </p:nvSpPr>
        <p:spPr>
          <a:xfrm>
            <a:off x="2674950" y="5880890"/>
            <a:ext cx="4818050" cy="365125"/>
          </a:xfrm>
          <a:prstGeom prst="wedgeRoundRectCallout">
            <a:avLst>
              <a:gd name="adj1" fmla="val 31974"/>
              <a:gd name="adj2" fmla="val 127532"/>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スライドマスターに設定するとよいです</a:t>
            </a:r>
          </a:p>
        </p:txBody>
      </p:sp>
      <p:sp>
        <p:nvSpPr>
          <p:cNvPr id="5" name="テキスト ボックス 4">
            <a:extLst>
              <a:ext uri="{FF2B5EF4-FFF2-40B4-BE49-F238E27FC236}">
                <a16:creationId xmlns:a16="http://schemas.microsoft.com/office/drawing/2014/main" id="{14179C34-1A1C-6961-7366-91910C2A1539}"/>
              </a:ext>
            </a:extLst>
          </p:cNvPr>
          <p:cNvSpPr txBox="1"/>
          <p:nvPr/>
        </p:nvSpPr>
        <p:spPr>
          <a:xfrm>
            <a:off x="10060237" y="476061"/>
            <a:ext cx="1590800" cy="369332"/>
          </a:xfrm>
          <a:prstGeom prst="rect">
            <a:avLst/>
          </a:prstGeom>
          <a:noFill/>
        </p:spPr>
        <p:txBody>
          <a:bodyPr wrap="square" rtlCol="0">
            <a:spAutoFit/>
          </a:bodyPr>
          <a:lstStyle/>
          <a:p>
            <a:r>
              <a:rPr kumimoji="1" lang="en-US" altLang="ja-JP" u="sng" dirty="0">
                <a:latin typeface="メイリオ" panose="020B0604030504040204" pitchFamily="50" charset="-128"/>
                <a:ea typeface="メイリオ" panose="020B0604030504040204" pitchFamily="50" charset="-128"/>
              </a:rPr>
              <a:t>NO.0001</a:t>
            </a:r>
            <a:endParaRPr kumimoji="1" lang="ja-JP" altLang="en-US" u="sng" dirty="0">
              <a:latin typeface="メイリオ" panose="020B0604030504040204" pitchFamily="50" charset="-128"/>
              <a:ea typeface="メイリオ" panose="020B0604030504040204" pitchFamily="50" charset="-128"/>
            </a:endParaRPr>
          </a:p>
        </p:txBody>
      </p:sp>
      <p:sp>
        <p:nvSpPr>
          <p:cNvPr id="9" name="Google Shape;15;p451">
            <a:extLst>
              <a:ext uri="{FF2B5EF4-FFF2-40B4-BE49-F238E27FC236}">
                <a16:creationId xmlns:a16="http://schemas.microsoft.com/office/drawing/2014/main" id="{2133F840-3001-70C4-E52C-897AF5420DA4}"/>
              </a:ext>
            </a:extLst>
          </p:cNvPr>
          <p:cNvSpPr txBox="1"/>
          <p:nvPr/>
        </p:nvSpPr>
        <p:spPr>
          <a:xfrm>
            <a:off x="3048000" y="6623863"/>
            <a:ext cx="9144000" cy="276999"/>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ltLang="ja-JP" sz="1200" b="1" i="0" u="none" strike="noStrike" cap="none" dirty="0">
                <a:solidFill>
                  <a:schemeClr val="accent6">
                    <a:lumMod val="40000"/>
                    <a:lumOff val="60000"/>
                  </a:schemeClr>
                </a:solidFill>
                <a:latin typeface="メイリオ" panose="020B0604030504040204" pitchFamily="50" charset="-128"/>
                <a:ea typeface="メイリオ" panose="020B0604030504040204" pitchFamily="50" charset="-128"/>
                <a:cs typeface="Arial"/>
                <a:sym typeface="Arial"/>
              </a:rPr>
              <a:t>All Rights Reserved. Copyright © 2025 Japan Sales Management Co., Ltd.</a:t>
            </a:r>
            <a:endParaRPr sz="1200" b="1" i="0" u="none" strike="noStrike" cap="none" dirty="0">
              <a:solidFill>
                <a:schemeClr val="accent6">
                  <a:lumMod val="40000"/>
                  <a:lumOff val="60000"/>
                </a:schemeClr>
              </a:solidFill>
              <a:latin typeface="メイリオ" panose="020B0604030504040204" pitchFamily="50" charset="-128"/>
              <a:ea typeface="メイリオ" panose="020B0604030504040204" pitchFamily="50" charset="-128"/>
              <a:cs typeface="Arial"/>
              <a:sym typeface="Arial"/>
            </a:endParaRPr>
          </a:p>
        </p:txBody>
      </p:sp>
    </p:spTree>
    <p:extLst>
      <p:ext uri="{BB962C8B-B14F-4D97-AF65-F5344CB8AC3E}">
        <p14:creationId xmlns:p14="http://schemas.microsoft.com/office/powerpoint/2010/main" val="39305929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56914D-D6A4-D3B1-E4A8-6D6C1B77F627}"/>
              </a:ext>
            </a:extLst>
          </p:cNvPr>
          <p:cNvSpPr txBox="1"/>
          <p:nvPr/>
        </p:nvSpPr>
        <p:spPr>
          <a:xfrm>
            <a:off x="0" y="0"/>
            <a:ext cx="12192000"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ご提案２　Ｂ事業の新分野・成長領域拡大</a:t>
            </a:r>
            <a:endParaRPr lang="en-US" altLang="ja-JP" sz="1800" dirty="0">
              <a:latin typeface="メイリオ" panose="020B0604030504040204" pitchFamily="50" charset="-128"/>
              <a:ea typeface="メイリオ" panose="020B0604030504040204" pitchFamily="50" charset="-128"/>
            </a:endParaRPr>
          </a:p>
          <a:p>
            <a:pPr algn="ctr"/>
            <a:r>
              <a:rPr lang="ja-JP" altLang="en-US" sz="3600" b="1" dirty="0">
                <a:solidFill>
                  <a:srgbClr val="00B0F0"/>
                </a:solidFill>
                <a:latin typeface="メイリオ" panose="020B0604030504040204" pitchFamily="50" charset="-128"/>
                <a:ea typeface="メイリオ" panose="020B0604030504040204" pitchFamily="50" charset="-128"/>
              </a:rPr>
              <a:t>～新規開拓営業力の強化～</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C35EB5A-C3D0-FE5A-000F-760D83A01277}"/>
              </a:ext>
            </a:extLst>
          </p:cNvPr>
          <p:cNvSpPr txBox="1"/>
          <p:nvPr/>
        </p:nvSpPr>
        <p:spPr>
          <a:xfrm>
            <a:off x="6170735" y="2613806"/>
            <a:ext cx="6002214" cy="4216539"/>
          </a:xfrm>
          <a:prstGeom prst="rect">
            <a:avLst/>
          </a:prstGeom>
          <a:noFill/>
          <a:ln>
            <a:solidFill>
              <a:srgbClr val="00B0F0"/>
            </a:solidFill>
          </a:ln>
        </p:spPr>
        <p:txBody>
          <a:bodyPr wrap="square">
            <a:spAutoFit/>
          </a:bodyPr>
          <a:lstStyle/>
          <a:p>
            <a:endParaRPr lang="en-US" altLang="ja-JP" sz="2400" b="1" dirty="0">
              <a:solidFill>
                <a:srgbClr val="00B0F0"/>
              </a:solidFill>
              <a:latin typeface="メイリオ" panose="020B0604030504040204" pitchFamily="50" charset="-128"/>
              <a:ea typeface="メイリオ" panose="020B0604030504040204" pitchFamily="50" charset="-128"/>
            </a:endParaRPr>
          </a:p>
          <a:p>
            <a:r>
              <a:rPr lang="ja-JP" altLang="en-US" sz="2800" b="1" dirty="0">
                <a:solidFill>
                  <a:srgbClr val="00B0F0"/>
                </a:solidFill>
                <a:latin typeface="メイリオ" panose="020B0604030504040204" pitchFamily="50" charset="-128"/>
                <a:ea typeface="メイリオ" panose="020B0604030504040204" pitchFamily="50" charset="-128"/>
              </a:rPr>
              <a:t>目指す姿・ゴール</a:t>
            </a:r>
            <a:endParaRPr lang="en-US" altLang="ja-JP" sz="2800" b="1" dirty="0">
              <a:solidFill>
                <a:srgbClr val="00B0F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＊＊・＊＊＊＊・新領域で新規顧客・案件獲得を拡大</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技術力</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提案力で、 “本質的”な新規開拓営業体制を確立</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利益ある受注・成長の好循環を生む</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6046519-DA8B-C8A3-FA7E-A9B12AA0D02D}"/>
              </a:ext>
            </a:extLst>
          </p:cNvPr>
          <p:cNvSpPr txBox="1"/>
          <p:nvPr/>
        </p:nvSpPr>
        <p:spPr>
          <a:xfrm>
            <a:off x="29309" y="2615085"/>
            <a:ext cx="6002214" cy="4216539"/>
          </a:xfrm>
          <a:prstGeom prst="rect">
            <a:avLst/>
          </a:prstGeom>
          <a:noFill/>
          <a:ln>
            <a:solidFill>
              <a:srgbClr val="FFC000"/>
            </a:solidFill>
          </a:ln>
        </p:spPr>
        <p:txBody>
          <a:bodyPr wrap="square">
            <a:spAutoFit/>
          </a:bodyPr>
          <a:lstStyle/>
          <a:p>
            <a:endParaRPr lang="en-US" altLang="ja-JP" sz="2400" b="1" dirty="0">
              <a:solidFill>
                <a:srgbClr val="FFC000"/>
              </a:solidFill>
              <a:latin typeface="メイリオ" panose="020B0604030504040204" pitchFamily="50" charset="-128"/>
              <a:ea typeface="メイリオ" panose="020B0604030504040204" pitchFamily="50" charset="-128"/>
            </a:endParaRPr>
          </a:p>
          <a:p>
            <a:r>
              <a:rPr lang="ja-JP" altLang="en-US" sz="2800" b="1" dirty="0">
                <a:solidFill>
                  <a:srgbClr val="FFC000"/>
                </a:solidFill>
                <a:latin typeface="メイリオ" panose="020B0604030504040204" pitchFamily="50" charset="-128"/>
                <a:ea typeface="メイリオ" panose="020B0604030504040204" pitchFamily="50" charset="-128"/>
              </a:rPr>
              <a:t>新規開拓の挑戦・本質的な難しさ</a:t>
            </a:r>
            <a:endParaRPr lang="en-US" altLang="ja-JP" sz="2800" b="1" dirty="0">
              <a:solidFill>
                <a:srgbClr val="FFC00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従来の“課題解決営業”はコモディティ化し、コスト勝負で利益が出ない</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お客様の顕在課題だけを狙うと競合比較に巻き込まれる</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潜在的な課題／根本課題に入り込み、“選ばれる新規開拓営業”が不可欠</a:t>
            </a:r>
          </a:p>
        </p:txBody>
      </p:sp>
      <p:pic>
        <p:nvPicPr>
          <p:cNvPr id="10" name="グラフィックス 9" descr="禁止">
            <a:extLst>
              <a:ext uri="{FF2B5EF4-FFF2-40B4-BE49-F238E27FC236}">
                <a16:creationId xmlns:a16="http://schemas.microsoft.com/office/drawing/2014/main" id="{763DEC40-D8FC-48F1-7409-7A7018F9B7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1806837"/>
            <a:ext cx="914400" cy="914400"/>
          </a:xfrm>
          <a:prstGeom prst="rect">
            <a:avLst/>
          </a:prstGeom>
        </p:spPr>
      </p:pic>
      <p:pic>
        <p:nvPicPr>
          <p:cNvPr id="14" name="コンテンツ プレースホルダー 13" descr="ターゲット">
            <a:extLst>
              <a:ext uri="{FF2B5EF4-FFF2-40B4-BE49-F238E27FC236}">
                <a16:creationId xmlns:a16="http://schemas.microsoft.com/office/drawing/2014/main" id="{B02E0188-4259-C949-5E08-0880BEC33732}"/>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11287857" y="1699406"/>
            <a:ext cx="914400" cy="914400"/>
          </a:xfrm>
        </p:spPr>
      </p:pic>
      <p:cxnSp>
        <p:nvCxnSpPr>
          <p:cNvPr id="16" name="直線コネクタ 15">
            <a:extLst>
              <a:ext uri="{FF2B5EF4-FFF2-40B4-BE49-F238E27FC236}">
                <a16:creationId xmlns:a16="http://schemas.microsoft.com/office/drawing/2014/main" id="{F958BD25-FFC0-C18C-FFC4-0A16ED5546EA}"/>
              </a:ext>
            </a:extLst>
          </p:cNvPr>
          <p:cNvCxnSpPr>
            <a:cxnSpLocks/>
          </p:cNvCxnSpPr>
          <p:nvPr/>
        </p:nvCxnSpPr>
        <p:spPr>
          <a:xfrm>
            <a:off x="1112961" y="1200329"/>
            <a:ext cx="9837126" cy="0"/>
          </a:xfrm>
          <a:prstGeom prst="line">
            <a:avLst/>
          </a:prstGeom>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BD873B5C-D175-0BE9-34C6-7B52824BDD64}"/>
              </a:ext>
            </a:extLst>
          </p:cNvPr>
          <p:cNvSpPr txBox="1"/>
          <p:nvPr/>
        </p:nvSpPr>
        <p:spPr>
          <a:xfrm>
            <a:off x="817686" y="1397798"/>
            <a:ext cx="10603522" cy="1015663"/>
          </a:xfrm>
          <a:prstGeom prst="rect">
            <a:avLst/>
          </a:prstGeom>
          <a:noFill/>
        </p:spPr>
        <p:txBody>
          <a:bodyPr wrap="square">
            <a:spAutoFit/>
          </a:bodyPr>
          <a:lstStyle/>
          <a:p>
            <a:r>
              <a:rPr lang="ja-JP" altLang="en-US" sz="2000" dirty="0">
                <a:latin typeface="メイリオ" panose="020B0604030504040204" pitchFamily="50" charset="-128"/>
                <a:ea typeface="メイリオ" panose="020B0604030504040204" pitchFamily="50" charset="-128"/>
              </a:rPr>
              <a:t>新規開拓営業は、既存取引とはまったく違う壁をいくつも乗り越える必要があります。○○○○様がこれから挑戦されるのは、単なる営業活動ではなく、顧客の組織的な意思決定・リスク感度・競合との比較など、多くのハードルが立ちはだかる本質的な新規開拓です。</a:t>
            </a:r>
          </a:p>
        </p:txBody>
      </p:sp>
    </p:spTree>
    <p:extLst>
      <p:ext uri="{BB962C8B-B14F-4D97-AF65-F5344CB8AC3E}">
        <p14:creationId xmlns:p14="http://schemas.microsoft.com/office/powerpoint/2010/main" val="2285861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56914D-D6A4-D3B1-E4A8-6D6C1B77F627}"/>
              </a:ext>
            </a:extLst>
          </p:cNvPr>
          <p:cNvSpPr txBox="1"/>
          <p:nvPr/>
        </p:nvSpPr>
        <p:spPr>
          <a:xfrm>
            <a:off x="0" y="0"/>
            <a:ext cx="12192000" cy="1200329"/>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ご提案２　Ｂ事業の新分野・成長領域拡大</a:t>
            </a:r>
            <a:endParaRPr lang="en-US" altLang="ja-JP" sz="1800" dirty="0">
              <a:latin typeface="メイリオ" panose="020B0604030504040204" pitchFamily="50" charset="-128"/>
              <a:ea typeface="メイリオ" panose="020B0604030504040204" pitchFamily="50" charset="-128"/>
            </a:endParaRPr>
          </a:p>
          <a:p>
            <a:pPr algn="ctr"/>
            <a:r>
              <a:rPr lang="ja-JP" altLang="en-US" sz="3600" b="1" dirty="0">
                <a:solidFill>
                  <a:srgbClr val="00B0F0"/>
                </a:solidFill>
                <a:latin typeface="メイリオ" panose="020B0604030504040204" pitchFamily="50" charset="-128"/>
                <a:ea typeface="メイリオ" panose="020B0604030504040204" pitchFamily="50" charset="-128"/>
              </a:rPr>
              <a:t>～新規開拓営業力の強化～</a:t>
            </a:r>
            <a:endParaRPr lang="en-US" altLang="ja-JP" sz="3600" b="1" dirty="0">
              <a:solidFill>
                <a:srgbClr val="00B0F0"/>
              </a:solidFill>
              <a:latin typeface="メイリオ" panose="020B0604030504040204" pitchFamily="50" charset="-128"/>
              <a:ea typeface="メイリオ" panose="020B0604030504040204" pitchFamily="50" charset="-128"/>
            </a:endParaRPr>
          </a:p>
        </p:txBody>
      </p:sp>
      <p:graphicFrame>
        <p:nvGraphicFramePr>
          <p:cNvPr id="8" name="コンテンツ プレースホルダー 7">
            <a:extLst>
              <a:ext uri="{FF2B5EF4-FFF2-40B4-BE49-F238E27FC236}">
                <a16:creationId xmlns:a16="http://schemas.microsoft.com/office/drawing/2014/main" id="{9484CA7C-3EA5-E36D-68CB-85293EB63716}"/>
              </a:ext>
            </a:extLst>
          </p:cNvPr>
          <p:cNvGraphicFramePr>
            <a:graphicFrameLocks noGrp="1"/>
          </p:cNvGraphicFramePr>
          <p:nvPr>
            <p:ph sz="quarter" idx="13"/>
          </p:nvPr>
        </p:nvGraphicFramePr>
        <p:xfrm>
          <a:off x="37546" y="1899257"/>
          <a:ext cx="12060668" cy="1919665"/>
        </p:xfrm>
        <a:graphic>
          <a:graphicData uri="http://schemas.openxmlformats.org/drawingml/2006/table">
            <a:tbl>
              <a:tblPr/>
              <a:tblGrid>
                <a:gridCol w="3048555">
                  <a:extLst>
                    <a:ext uri="{9D8B030D-6E8A-4147-A177-3AD203B41FA5}">
                      <a16:colId xmlns:a16="http://schemas.microsoft.com/office/drawing/2014/main" val="3968884284"/>
                    </a:ext>
                  </a:extLst>
                </a:gridCol>
                <a:gridCol w="2963008">
                  <a:extLst>
                    <a:ext uri="{9D8B030D-6E8A-4147-A177-3AD203B41FA5}">
                      <a16:colId xmlns:a16="http://schemas.microsoft.com/office/drawing/2014/main" val="2703293623"/>
                    </a:ext>
                  </a:extLst>
                </a:gridCol>
                <a:gridCol w="3033938">
                  <a:extLst>
                    <a:ext uri="{9D8B030D-6E8A-4147-A177-3AD203B41FA5}">
                      <a16:colId xmlns:a16="http://schemas.microsoft.com/office/drawing/2014/main" val="3314727780"/>
                    </a:ext>
                  </a:extLst>
                </a:gridCol>
                <a:gridCol w="3015167">
                  <a:extLst>
                    <a:ext uri="{9D8B030D-6E8A-4147-A177-3AD203B41FA5}">
                      <a16:colId xmlns:a16="http://schemas.microsoft.com/office/drawing/2014/main" val="4273224190"/>
                    </a:ext>
                  </a:extLst>
                </a:gridCol>
              </a:tblGrid>
              <a:tr h="804879">
                <a:tc>
                  <a:txBody>
                    <a:bodyPr/>
                    <a:lstStyle/>
                    <a:p>
                      <a:pPr algn="ctr">
                        <a:buNone/>
                      </a:pPr>
                      <a:r>
                        <a:rPr lang="en-US" sz="2400" b="0" kern="100" dirty="0">
                          <a:effectLst/>
                          <a:latin typeface="メイリオ" panose="020B0604030504040204" pitchFamily="50" charset="-128"/>
                          <a:ea typeface="メイリオ" panose="020B0604030504040204" pitchFamily="50" charset="-128"/>
                          <a:cs typeface="Times New Roman" panose="02020603050405020304" pitchFamily="18" charset="0"/>
                        </a:rPr>
                        <a:t>① </a:t>
                      </a: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潜在・根本課題を</a:t>
                      </a:r>
                      <a:endParaRPr lang="en-US" alt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buNone/>
                      </a:pP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つかむ力</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a:buNone/>
                      </a:pPr>
                      <a:r>
                        <a:rPr lang="en-US" sz="2400" b="0" kern="100" dirty="0">
                          <a:effectLst/>
                          <a:latin typeface="メイリオ" panose="020B0604030504040204" pitchFamily="50" charset="-128"/>
                          <a:ea typeface="メイリオ" panose="020B0604030504040204" pitchFamily="50" charset="-128"/>
                          <a:cs typeface="Times New Roman" panose="02020603050405020304" pitchFamily="18" charset="0"/>
                        </a:rPr>
                        <a:t>② </a:t>
                      </a: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顧客価値を生む</a:t>
                      </a:r>
                      <a:endParaRPr lang="en-US" alt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buNone/>
                      </a:pP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提案方程式</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a:buNone/>
                      </a:pPr>
                      <a:r>
                        <a:rPr lang="en-US" sz="2400" b="0" kern="100" dirty="0">
                          <a:effectLst/>
                          <a:latin typeface="メイリオ" panose="020B0604030504040204" pitchFamily="50" charset="-128"/>
                          <a:ea typeface="メイリオ" panose="020B0604030504040204" pitchFamily="50" charset="-128"/>
                          <a:cs typeface="Times New Roman" panose="02020603050405020304" pitchFamily="18" charset="0"/>
                        </a:rPr>
                        <a:t>③ </a:t>
                      </a: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組織的意思決定を</a:t>
                      </a:r>
                      <a:endParaRPr lang="en-US" alt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ctr">
                        <a:buNone/>
                      </a:pP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徹底的に追う</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a:buNone/>
                      </a:pPr>
                      <a:r>
                        <a:rPr lang="en-US" sz="2400" b="0" kern="100" dirty="0">
                          <a:effectLst/>
                          <a:latin typeface="メイリオ" panose="020B0604030504040204" pitchFamily="50" charset="-128"/>
                          <a:ea typeface="メイリオ" panose="020B0604030504040204" pitchFamily="50" charset="-128"/>
                          <a:cs typeface="Times New Roman" panose="02020603050405020304" pitchFamily="18" charset="0"/>
                        </a:rPr>
                        <a:t>④ </a:t>
                      </a:r>
                      <a:r>
                        <a:rPr lang="ja-JP" sz="2400" b="0" kern="100" dirty="0">
                          <a:effectLst/>
                          <a:latin typeface="メイリオ" panose="020B0604030504040204" pitchFamily="50" charset="-128"/>
                          <a:ea typeface="メイリオ" panose="020B0604030504040204" pitchFamily="50" charset="-128"/>
                          <a:cs typeface="Times New Roman" panose="02020603050405020304" pitchFamily="18" charset="0"/>
                        </a:rPr>
                        <a:t>情報収集・仮説構築・提案書作成</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67923925"/>
                  </a:ext>
                </a:extLst>
              </a:tr>
              <a:tr h="1114786">
                <a:tc>
                  <a:txBody>
                    <a:bodyPr/>
                    <a:lstStyle/>
                    <a:p>
                      <a:pPr algn="l">
                        <a:buNone/>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表面課題ではなく、真の困りごと・未認識課題を発見</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buNone/>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「顧客利益」を最大化する提案を設計</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a:buNone/>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新規採用のハードルと</a:t>
                      </a:r>
                      <a:endParaRPr lang="en-US" altLang="ja-JP" sz="20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buNone/>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決裁プロセスを突破</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a:buNone/>
                      </a:pP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事前調査・質問技術・論点整理</a:t>
                      </a:r>
                      <a:r>
                        <a:rPr lang="en-US" sz="20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sz="2000" kern="100" dirty="0">
                          <a:effectLst/>
                          <a:latin typeface="メイリオ" panose="020B0604030504040204" pitchFamily="50" charset="-128"/>
                          <a:ea typeface="メイリオ" panose="020B0604030504040204" pitchFamily="50" charset="-128"/>
                          <a:cs typeface="Times New Roman" panose="02020603050405020304" pitchFamily="18" charset="0"/>
                        </a:rPr>
                        <a:t>ストーリー提案</a:t>
                      </a: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95066234"/>
                  </a:ext>
                </a:extLst>
              </a:tr>
            </a:tbl>
          </a:graphicData>
        </a:graphic>
      </p:graphicFrame>
      <p:sp>
        <p:nvSpPr>
          <p:cNvPr id="7" name="テキスト ボックス 6">
            <a:extLst>
              <a:ext uri="{FF2B5EF4-FFF2-40B4-BE49-F238E27FC236}">
                <a16:creationId xmlns:a16="http://schemas.microsoft.com/office/drawing/2014/main" id="{C84D3C89-6574-9E13-78A9-1F8EFE65DFE6}"/>
              </a:ext>
            </a:extLst>
          </p:cNvPr>
          <p:cNvSpPr txBox="1"/>
          <p:nvPr/>
        </p:nvSpPr>
        <p:spPr>
          <a:xfrm>
            <a:off x="37546" y="3998910"/>
            <a:ext cx="11792683" cy="2923877"/>
          </a:xfrm>
          <a:prstGeom prst="rect">
            <a:avLst/>
          </a:prstGeom>
          <a:noFill/>
        </p:spPr>
        <p:txBody>
          <a:bodyPr wrap="square">
            <a:spAutoFit/>
          </a:bodyPr>
          <a:lstStyle/>
          <a:p>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のご提案・提供サービス</a:t>
            </a:r>
            <a:r>
              <a:rPr lang="en-US" altLang="ja-JP" sz="2400" dirty="0">
                <a:latin typeface="メイリオ" panose="020B0604030504040204" pitchFamily="50" charset="-128"/>
                <a:ea typeface="メイリオ" panose="020B0604030504040204" pitchFamily="50" charset="-128"/>
              </a:rPr>
              <a:t>】</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新規開拓営業力強化研修</a:t>
            </a:r>
          </a:p>
          <a:p>
            <a:r>
              <a:rPr lang="ja-JP" altLang="en-US" sz="2000" dirty="0">
                <a:latin typeface="メイリオ" panose="020B0604030504040204" pitchFamily="50" charset="-128"/>
                <a:ea typeface="メイリオ" panose="020B0604030504040204" pitchFamily="50" charset="-128"/>
              </a:rPr>
              <a:t>　・潜在課題・根本課題の見抜き方、ヒアリング・仮説構築</a:t>
            </a:r>
          </a:p>
          <a:p>
            <a:r>
              <a:rPr lang="ja-JP" altLang="en-US" sz="2000" dirty="0">
                <a:latin typeface="メイリオ" panose="020B0604030504040204" pitchFamily="50" charset="-128"/>
                <a:ea typeface="メイリオ" panose="020B0604030504040204" pitchFamily="50" charset="-128"/>
              </a:rPr>
              <a:t>　・顧客の組織意思決定プロセス分析、リスク突破型営業</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提案ストーリー・提案書作成指導</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新規事業拡大の実践知見・成功事例の共有</a:t>
            </a:r>
            <a:endParaRPr lang="en-US" altLang="ja-JP" sz="2400" dirty="0">
              <a:latin typeface="メイリオ" panose="020B0604030504040204" pitchFamily="50" charset="-128"/>
              <a:ea typeface="メイリオ" panose="020B0604030504040204" pitchFamily="50" charset="-128"/>
            </a:endParaRPr>
          </a:p>
          <a:p>
            <a:pPr marL="342900" indent="-342900">
              <a:buFont typeface="Wingdings" panose="05000000000000000000" pitchFamily="2" charset="2"/>
              <a:buChar char="Ø"/>
            </a:pPr>
            <a:endParaRPr lang="ja-JP" altLang="en-US" sz="2400" dirty="0">
              <a:latin typeface="メイリオ" panose="020B0604030504040204" pitchFamily="50" charset="-128"/>
              <a:ea typeface="メイリオ" panose="020B0604030504040204" pitchFamily="50" charset="-128"/>
            </a:endParaRPr>
          </a:p>
          <a:p>
            <a:r>
              <a:rPr lang="ja-JP" altLang="en-US" sz="2400" dirty="0">
                <a:highlight>
                  <a:srgbClr val="FFFF00"/>
                </a:highlight>
                <a:latin typeface="メイリオ" panose="020B0604030504040204" pitchFamily="50" charset="-128"/>
                <a:ea typeface="メイリオ" panose="020B0604030504040204" pitchFamily="50" charset="-128"/>
              </a:rPr>
              <a:t>「市場を切り開く新規開拓営業」を、</a:t>
            </a:r>
            <a:r>
              <a:rPr lang="en-US" altLang="ja-JP" sz="2400" dirty="0">
                <a:highlight>
                  <a:srgbClr val="FFFF00"/>
                </a:highlight>
                <a:latin typeface="メイリオ" panose="020B0604030504040204" pitchFamily="50" charset="-128"/>
                <a:ea typeface="メイリオ" panose="020B0604030504040204" pitchFamily="50" charset="-128"/>
              </a:rPr>
              <a:t>JSM</a:t>
            </a:r>
            <a:r>
              <a:rPr lang="ja-JP" altLang="en-US" sz="2400" dirty="0">
                <a:highlight>
                  <a:srgbClr val="FFFF00"/>
                </a:highlight>
                <a:latin typeface="メイリオ" panose="020B0604030504040204" pitchFamily="50" charset="-128"/>
                <a:ea typeface="メイリオ" panose="020B0604030504040204" pitchFamily="50" charset="-128"/>
              </a:rPr>
              <a:t>が現場密着でサポートしします！</a:t>
            </a:r>
            <a:endParaRPr lang="en-US" altLang="ja-JP" sz="2400" dirty="0">
              <a:highlight>
                <a:srgbClr val="FFFF00"/>
              </a:highlight>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CDA98FD-5105-4054-EF8A-DE9EE10C5BB5}"/>
              </a:ext>
            </a:extLst>
          </p:cNvPr>
          <p:cNvSpPr txBox="1"/>
          <p:nvPr/>
        </p:nvSpPr>
        <p:spPr>
          <a:xfrm>
            <a:off x="-226223" y="1314481"/>
            <a:ext cx="11792683" cy="584775"/>
          </a:xfrm>
          <a:prstGeom prst="rect">
            <a:avLst/>
          </a:prstGeom>
          <a:noFill/>
        </p:spPr>
        <p:txBody>
          <a:bodyPr wrap="square">
            <a:spAutoFit/>
          </a:bodyPr>
          <a:lstStyle/>
          <a:p>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本質を突く新規開拓営業</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実現のための４つのポイント</a:t>
            </a:r>
          </a:p>
        </p:txBody>
      </p:sp>
      <p:cxnSp>
        <p:nvCxnSpPr>
          <p:cNvPr id="11" name="直線コネクタ 10">
            <a:extLst>
              <a:ext uri="{FF2B5EF4-FFF2-40B4-BE49-F238E27FC236}">
                <a16:creationId xmlns:a16="http://schemas.microsoft.com/office/drawing/2014/main" id="{2B195949-2029-E29A-EAEF-2CC7F6083499}"/>
              </a:ext>
            </a:extLst>
          </p:cNvPr>
          <p:cNvCxnSpPr>
            <a:cxnSpLocks/>
          </p:cNvCxnSpPr>
          <p:nvPr/>
        </p:nvCxnSpPr>
        <p:spPr>
          <a:xfrm>
            <a:off x="1170843" y="1200329"/>
            <a:ext cx="9837126"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869782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BC73C4-80C7-2D25-98AD-A8E62A02DCC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14C542A5-B893-7CC9-E06E-147D450EAC3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F8986CA-708C-A119-8124-4F2ACA8C636B}"/>
              </a:ext>
            </a:extLst>
          </p:cNvPr>
          <p:cNvSpPr>
            <a:spLocks noGrp="1"/>
          </p:cNvSpPr>
          <p:nvPr>
            <p:ph type="sldNum" idx="12"/>
          </p:nvPr>
        </p:nvSpPr>
        <p:spPr/>
        <p:txBody>
          <a:bodyPr/>
          <a:lstStyle/>
          <a:p>
            <a:fld id="{00000000-1234-1234-1234-123412341234}" type="slidenum">
              <a:rPr lang="en-US" altLang="ja-JP" smtClean="0"/>
              <a:pPr/>
              <a:t>42</a:t>
            </a:fld>
            <a:endParaRPr lang="ja-JP" altLang="en-US"/>
          </a:p>
        </p:txBody>
      </p:sp>
      <p:sp>
        <p:nvSpPr>
          <p:cNvPr id="5" name="コンテンツ プレースホルダー 4">
            <a:extLst>
              <a:ext uri="{FF2B5EF4-FFF2-40B4-BE49-F238E27FC236}">
                <a16:creationId xmlns:a16="http://schemas.microsoft.com/office/drawing/2014/main" id="{AC88E17C-D7F3-124B-B252-2FA96D4395A4}"/>
              </a:ext>
            </a:extLst>
          </p:cNvPr>
          <p:cNvSpPr>
            <a:spLocks noGrp="1"/>
          </p:cNvSpPr>
          <p:nvPr>
            <p:ph sz="quarter" idx="13"/>
          </p:nvPr>
        </p:nvSpPr>
        <p:spPr/>
        <p:txBody>
          <a:bodyPr/>
          <a:lstStyle/>
          <a:p>
            <a:endParaRPr kumimoji="1" lang="ja-JP" altLang="en-US"/>
          </a:p>
        </p:txBody>
      </p:sp>
      <p:pic>
        <p:nvPicPr>
          <p:cNvPr id="6" name="図 5">
            <a:extLst>
              <a:ext uri="{FF2B5EF4-FFF2-40B4-BE49-F238E27FC236}">
                <a16:creationId xmlns:a16="http://schemas.microsoft.com/office/drawing/2014/main" id="{B18A79CF-65A7-7781-ED22-E5BE7CEF9612}"/>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066825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56914D-D6A4-D3B1-E4A8-6D6C1B77F627}"/>
              </a:ext>
            </a:extLst>
          </p:cNvPr>
          <p:cNvSpPr txBox="1"/>
          <p:nvPr/>
        </p:nvSpPr>
        <p:spPr>
          <a:xfrm>
            <a:off x="0" y="0"/>
            <a:ext cx="12192000" cy="1138773"/>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ご提案３　営業強化・人材育成</a:t>
            </a:r>
            <a:endParaRPr lang="en-US" altLang="ja-JP" sz="1800" dirty="0">
              <a:latin typeface="メイリオ" panose="020B0604030504040204" pitchFamily="50" charset="-128"/>
              <a:ea typeface="メイリオ" panose="020B0604030504040204" pitchFamily="50" charset="-128"/>
            </a:endParaRPr>
          </a:p>
          <a:p>
            <a:pPr algn="ctr"/>
            <a:r>
              <a:rPr lang="ja-JP" altLang="en-US" sz="3200" b="1" dirty="0">
                <a:solidFill>
                  <a:srgbClr val="00B0F0"/>
                </a:solidFill>
                <a:latin typeface="メイリオ" panose="020B0604030504040204" pitchFamily="50" charset="-128"/>
                <a:ea typeface="メイリオ" panose="020B0604030504040204" pitchFamily="50" charset="-128"/>
              </a:rPr>
              <a:t>～マネージャー・リーダー育成＆エンゲージメント向上～</a:t>
            </a:r>
            <a:endParaRPr lang="en-US" altLang="ja-JP" sz="3200" b="1" dirty="0">
              <a:solidFill>
                <a:srgbClr val="00B0F0"/>
              </a:solidFill>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8C35EB5A-C3D0-FE5A-000F-760D83A01277}"/>
              </a:ext>
            </a:extLst>
          </p:cNvPr>
          <p:cNvSpPr txBox="1"/>
          <p:nvPr/>
        </p:nvSpPr>
        <p:spPr>
          <a:xfrm>
            <a:off x="6096000" y="3589414"/>
            <a:ext cx="6059361" cy="3231654"/>
          </a:xfrm>
          <a:prstGeom prst="rect">
            <a:avLst/>
          </a:prstGeom>
          <a:noFill/>
          <a:ln>
            <a:solidFill>
              <a:srgbClr val="00B0F0"/>
            </a:solidFill>
          </a:ln>
        </p:spPr>
        <p:txBody>
          <a:bodyPr wrap="square">
            <a:spAutoFit/>
          </a:bodyPr>
          <a:lstStyle/>
          <a:p>
            <a:endParaRPr lang="en-US" altLang="ja-JP" sz="1200" b="1" dirty="0">
              <a:solidFill>
                <a:srgbClr val="00B0F0"/>
              </a:solidFill>
              <a:latin typeface="メイリオ" panose="020B0604030504040204" pitchFamily="50" charset="-128"/>
              <a:ea typeface="メイリオ" panose="020B0604030504040204" pitchFamily="50" charset="-128"/>
            </a:endParaRPr>
          </a:p>
          <a:p>
            <a:r>
              <a:rPr lang="ja-JP" altLang="en-US" sz="2800" b="1" dirty="0">
                <a:solidFill>
                  <a:srgbClr val="00B0F0"/>
                </a:solidFill>
                <a:latin typeface="メイリオ" panose="020B0604030504040204" pitchFamily="50" charset="-128"/>
                <a:ea typeface="メイリオ" panose="020B0604030504040204" pitchFamily="50" charset="-128"/>
              </a:rPr>
              <a:t>目指す姿・ゴール</a:t>
            </a:r>
            <a:endParaRPr lang="en-US" altLang="ja-JP" sz="2800" b="1" dirty="0">
              <a:solidFill>
                <a:srgbClr val="00B0F0"/>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全員が自分事として挑戦・成長する組織</a:t>
            </a: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マネージャー・リーダー層の実践力強化</a:t>
            </a:r>
          </a:p>
          <a:p>
            <a:pPr marL="342900" indent="-342900">
              <a:buFont typeface="Arial" panose="020B0604020202020204" pitchFamily="34" charset="0"/>
              <a:buChar char="•"/>
            </a:pP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チームで目標達成できる組織風土</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18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D6046519-DA8B-C8A3-FA7E-A9B12AA0D02D}"/>
              </a:ext>
            </a:extLst>
          </p:cNvPr>
          <p:cNvSpPr txBox="1"/>
          <p:nvPr/>
        </p:nvSpPr>
        <p:spPr>
          <a:xfrm>
            <a:off x="-1" y="3589480"/>
            <a:ext cx="6059361" cy="3231654"/>
          </a:xfrm>
          <a:prstGeom prst="rect">
            <a:avLst/>
          </a:prstGeom>
          <a:noFill/>
          <a:ln>
            <a:solidFill>
              <a:srgbClr val="FFC000"/>
            </a:solidFill>
          </a:ln>
        </p:spPr>
        <p:txBody>
          <a:bodyPr wrap="square">
            <a:spAutoFit/>
          </a:bodyPr>
          <a:lstStyle/>
          <a:p>
            <a:endParaRPr lang="en-US" altLang="ja-JP" sz="1200" b="1" dirty="0">
              <a:solidFill>
                <a:srgbClr val="FFC000"/>
              </a:solidFill>
              <a:latin typeface="メイリオ" panose="020B0604030504040204" pitchFamily="50" charset="-128"/>
              <a:ea typeface="メイリオ" panose="020B0604030504040204" pitchFamily="50" charset="-128"/>
            </a:endParaRPr>
          </a:p>
          <a:p>
            <a:r>
              <a:rPr lang="ja-JP" altLang="en-US" sz="2800" b="1" dirty="0">
                <a:solidFill>
                  <a:srgbClr val="FFC000"/>
                </a:solidFill>
                <a:latin typeface="メイリオ" panose="020B0604030504040204" pitchFamily="50" charset="-128"/>
                <a:ea typeface="メイリオ" panose="020B0604030504040204" pitchFamily="50" charset="-128"/>
              </a:rPr>
              <a:t>なぜ今、人材育成が急務か</a:t>
            </a:r>
            <a:endParaRPr lang="en-US" altLang="ja-JP" sz="2800" b="1" dirty="0">
              <a:solidFill>
                <a:srgbClr val="FFC000"/>
              </a:solidFill>
              <a:latin typeface="メイリオ" panose="020B0604030504040204" pitchFamily="50" charset="-128"/>
              <a:ea typeface="メイリオ" panose="020B0604030504040204" pitchFamily="50" charset="-128"/>
            </a:endParaRPr>
          </a:p>
          <a:p>
            <a:endParaRPr lang="en-US" altLang="ja-JP" sz="20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構造改革下での戦略達成のため</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チームとして成果を最大化する必要性</a:t>
            </a:r>
            <a:endParaRPr lang="en-US" altLang="ja-JP"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endParaRPr lang="ja-JP" altLang="en-US" sz="2400" dirty="0">
              <a:latin typeface="メイリオ" panose="020B0604030504040204" pitchFamily="50" charset="-128"/>
              <a:ea typeface="メイリオ" panose="020B0604030504040204" pitchFamily="50" charset="-128"/>
            </a:endParaRPr>
          </a:p>
          <a:p>
            <a:pPr marL="342900" indent="-342900">
              <a:buFont typeface="Arial" panose="020B0604020202020204" pitchFamily="34" charset="0"/>
              <a:buChar char="•"/>
            </a:pPr>
            <a:r>
              <a:rPr lang="ja-JP" altLang="en-US" sz="2400" dirty="0">
                <a:latin typeface="メイリオ" panose="020B0604030504040204" pitchFamily="50" charset="-128"/>
                <a:ea typeface="メイリオ" panose="020B0604030504040204" pitchFamily="50" charset="-128"/>
              </a:rPr>
              <a:t>メンバーの自律的な成長とエンゲージメント</a:t>
            </a:r>
            <a:endParaRPr lang="en-US" altLang="ja-JP" sz="2400" dirty="0">
              <a:latin typeface="メイリオ" panose="020B0604030504040204" pitchFamily="50" charset="-128"/>
              <a:ea typeface="メイリオ" panose="020B0604030504040204" pitchFamily="50" charset="-128"/>
            </a:endParaRPr>
          </a:p>
        </p:txBody>
      </p:sp>
      <p:pic>
        <p:nvPicPr>
          <p:cNvPr id="10" name="グラフィックス 9" descr="禁止">
            <a:extLst>
              <a:ext uri="{FF2B5EF4-FFF2-40B4-BE49-F238E27FC236}">
                <a16:creationId xmlns:a16="http://schemas.microsoft.com/office/drawing/2014/main" id="{763DEC40-D8FC-48F1-7409-7A7018F9B7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446" y="2675014"/>
            <a:ext cx="914400" cy="914400"/>
          </a:xfrm>
          <a:prstGeom prst="rect">
            <a:avLst/>
          </a:prstGeom>
        </p:spPr>
      </p:pic>
      <p:pic>
        <p:nvPicPr>
          <p:cNvPr id="14" name="コンテンツ プレースホルダー 13" descr="ターゲット">
            <a:extLst>
              <a:ext uri="{FF2B5EF4-FFF2-40B4-BE49-F238E27FC236}">
                <a16:creationId xmlns:a16="http://schemas.microsoft.com/office/drawing/2014/main" id="{B02E0188-4259-C949-5E08-0880BEC33732}"/>
              </a:ext>
            </a:extLst>
          </p:cNvPr>
          <p:cNvPicPr>
            <a:picLocks noGrp="1" noChangeAspect="1"/>
          </p:cNvPicPr>
          <p:nvPr>
            <p:ph sz="quarter" idx="13"/>
          </p:nvPr>
        </p:nvPicPr>
        <p:blipFill>
          <a:blip r:embed="rId4">
            <a:extLst>
              <a:ext uri="{96DAC541-7B7A-43D3-8B79-37D633B846F1}">
                <asvg:svgBlip xmlns:asvg="http://schemas.microsoft.com/office/drawing/2016/SVG/main" r:embed="rId5"/>
              </a:ext>
            </a:extLst>
          </a:blip>
          <a:stretch>
            <a:fillRect/>
          </a:stretch>
        </p:blipFill>
        <p:spPr>
          <a:xfrm>
            <a:off x="11217514" y="2675014"/>
            <a:ext cx="914400" cy="914400"/>
          </a:xfrm>
        </p:spPr>
      </p:pic>
      <p:cxnSp>
        <p:nvCxnSpPr>
          <p:cNvPr id="16" name="直線コネクタ 15">
            <a:extLst>
              <a:ext uri="{FF2B5EF4-FFF2-40B4-BE49-F238E27FC236}">
                <a16:creationId xmlns:a16="http://schemas.microsoft.com/office/drawing/2014/main" id="{F958BD25-FFC0-C18C-FFC4-0A16ED5546EA}"/>
              </a:ext>
            </a:extLst>
          </p:cNvPr>
          <p:cNvCxnSpPr>
            <a:cxnSpLocks/>
          </p:cNvCxnSpPr>
          <p:nvPr/>
        </p:nvCxnSpPr>
        <p:spPr>
          <a:xfrm>
            <a:off x="1188426" y="1121198"/>
            <a:ext cx="9837126" cy="0"/>
          </a:xfrm>
          <a:prstGeom prst="line">
            <a:avLst/>
          </a:prstGeom>
        </p:spPr>
        <p:style>
          <a:lnRef idx="1">
            <a:schemeClr val="accent6"/>
          </a:lnRef>
          <a:fillRef idx="0">
            <a:schemeClr val="accent6"/>
          </a:fillRef>
          <a:effectRef idx="0">
            <a:schemeClr val="accent6"/>
          </a:effectRef>
          <a:fontRef idx="minor">
            <a:schemeClr val="tx1"/>
          </a:fontRef>
        </p:style>
      </p:cxnSp>
      <p:sp>
        <p:nvSpPr>
          <p:cNvPr id="5" name="テキスト ボックス 4">
            <a:extLst>
              <a:ext uri="{FF2B5EF4-FFF2-40B4-BE49-F238E27FC236}">
                <a16:creationId xmlns:a16="http://schemas.microsoft.com/office/drawing/2014/main" id="{872DCF6D-EA2F-F282-5E5A-F24A6B4434FA}"/>
              </a:ext>
            </a:extLst>
          </p:cNvPr>
          <p:cNvSpPr txBox="1"/>
          <p:nvPr/>
        </p:nvSpPr>
        <p:spPr>
          <a:xfrm>
            <a:off x="1003502" y="1201141"/>
            <a:ext cx="10257534" cy="2308324"/>
          </a:xfrm>
          <a:prstGeom prst="rect">
            <a:avLst/>
          </a:prstGeom>
          <a:noFill/>
        </p:spPr>
        <p:txBody>
          <a:bodyPr wrap="square">
            <a:spAutoFit/>
          </a:bodyPr>
          <a:lstStyle/>
          <a:p>
            <a:r>
              <a:rPr lang="ja-JP" altLang="en-US" sz="2400" dirty="0">
                <a:latin typeface="メイリオ" panose="020B0604030504040204" pitchFamily="50" charset="-128"/>
                <a:ea typeface="メイリオ" panose="020B0604030504040204" pitchFamily="50" charset="-128"/>
              </a:rPr>
              <a:t>経営環境が大きく変化する今、組織として大きな成果を持続的に上げるためには、「</a:t>
            </a:r>
            <a:r>
              <a:rPr lang="ja-JP" altLang="en-US" sz="2400" b="1" dirty="0">
                <a:solidFill>
                  <a:srgbClr val="FFC000"/>
                </a:solidFill>
                <a:latin typeface="メイリオ" panose="020B0604030504040204" pitchFamily="50" charset="-128"/>
                <a:ea typeface="メイリオ" panose="020B0604030504040204" pitchFamily="50" charset="-128"/>
              </a:rPr>
              <a:t>現場を牽引できるマネージャー・リーダー層の実践力強化</a:t>
            </a:r>
            <a:r>
              <a:rPr lang="ja-JP" altLang="en-US" sz="2400" dirty="0">
                <a:latin typeface="メイリオ" panose="020B0604030504040204" pitchFamily="50" charset="-128"/>
                <a:ea typeface="メイリオ" panose="020B0604030504040204" pitchFamily="50" charset="-128"/>
              </a:rPr>
              <a:t>」と「</a:t>
            </a:r>
            <a:r>
              <a:rPr lang="ja-JP" altLang="en-US" sz="2400" b="1" dirty="0">
                <a:solidFill>
                  <a:srgbClr val="FFC000"/>
                </a:solidFill>
                <a:latin typeface="メイリオ" panose="020B0604030504040204" pitchFamily="50" charset="-128"/>
                <a:ea typeface="メイリオ" panose="020B0604030504040204" pitchFamily="50" charset="-128"/>
              </a:rPr>
              <a:t>従業員一人ひとりが主体的に力を発揮する“エンゲージメントの高い組織”の実現</a:t>
            </a:r>
            <a:r>
              <a:rPr lang="ja-JP" altLang="en-US" sz="2400" dirty="0">
                <a:latin typeface="メイリオ" panose="020B0604030504040204" pitchFamily="50" charset="-128"/>
                <a:ea typeface="メイリオ" panose="020B0604030504040204" pitchFamily="50" charset="-128"/>
              </a:rPr>
              <a:t>」が不可欠です。</a:t>
            </a:r>
            <a:endParaRPr lang="en-US" altLang="ja-JP" sz="2400" dirty="0">
              <a:latin typeface="メイリオ" panose="020B0604030504040204" pitchFamily="50" charset="-128"/>
              <a:ea typeface="メイリオ" panose="020B0604030504040204" pitchFamily="50" charset="-128"/>
            </a:endParaRPr>
          </a:p>
          <a:p>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は豊富な現場マネジメント経験と実績に基づき、実践的なマネージャー・リーダー育成と“成果を上げるチーム作り”を徹底的に支援します。</a:t>
            </a:r>
          </a:p>
        </p:txBody>
      </p:sp>
    </p:spTree>
    <p:extLst>
      <p:ext uri="{BB962C8B-B14F-4D97-AF65-F5344CB8AC3E}">
        <p14:creationId xmlns:p14="http://schemas.microsoft.com/office/powerpoint/2010/main" val="19572129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156914D-D6A4-D3B1-E4A8-6D6C1B77F627}"/>
              </a:ext>
            </a:extLst>
          </p:cNvPr>
          <p:cNvSpPr txBox="1"/>
          <p:nvPr/>
        </p:nvSpPr>
        <p:spPr>
          <a:xfrm>
            <a:off x="0" y="0"/>
            <a:ext cx="12192000" cy="1138773"/>
          </a:xfrm>
          <a:prstGeom prst="rect">
            <a:avLst/>
          </a:prstGeom>
          <a:noFill/>
        </p:spPr>
        <p:txBody>
          <a:bodyPr wrap="square">
            <a:spAutoFit/>
          </a:bodyPr>
          <a:lstStyle/>
          <a:p>
            <a:r>
              <a:rPr lang="ja-JP" altLang="en-US" sz="3600" dirty="0">
                <a:latin typeface="メイリオ" panose="020B0604030504040204" pitchFamily="50" charset="-128"/>
                <a:ea typeface="メイリオ" panose="020B0604030504040204" pitchFamily="50" charset="-128"/>
              </a:rPr>
              <a:t>ご提案３　営業強化・人材育成</a:t>
            </a:r>
            <a:endParaRPr lang="en-US" altLang="ja-JP" sz="1800" dirty="0">
              <a:latin typeface="メイリオ" panose="020B0604030504040204" pitchFamily="50" charset="-128"/>
              <a:ea typeface="メイリオ" panose="020B0604030504040204" pitchFamily="50" charset="-128"/>
            </a:endParaRPr>
          </a:p>
          <a:p>
            <a:pPr algn="ctr"/>
            <a:r>
              <a:rPr lang="ja-JP" altLang="en-US" sz="3200" b="1" dirty="0">
                <a:solidFill>
                  <a:srgbClr val="00B0F0"/>
                </a:solidFill>
                <a:latin typeface="メイリオ" panose="020B0604030504040204" pitchFamily="50" charset="-128"/>
                <a:ea typeface="メイリオ" panose="020B0604030504040204" pitchFamily="50" charset="-128"/>
              </a:rPr>
              <a:t>～マネージャー・リーダー育成＆エンゲージメント向上～</a:t>
            </a:r>
            <a:endParaRPr lang="en-US" altLang="ja-JP" sz="3200" b="1" dirty="0">
              <a:solidFill>
                <a:srgbClr val="00B0F0"/>
              </a:solidFill>
              <a:latin typeface="メイリオ" panose="020B0604030504040204" pitchFamily="50" charset="-128"/>
              <a:ea typeface="メイリオ" panose="020B0604030504040204" pitchFamily="50" charset="-128"/>
            </a:endParaRPr>
          </a:p>
        </p:txBody>
      </p:sp>
      <p:graphicFrame>
        <p:nvGraphicFramePr>
          <p:cNvPr id="8" name="コンテンツ プレースホルダー 7">
            <a:extLst>
              <a:ext uri="{FF2B5EF4-FFF2-40B4-BE49-F238E27FC236}">
                <a16:creationId xmlns:a16="http://schemas.microsoft.com/office/drawing/2014/main" id="{9484CA7C-3EA5-E36D-68CB-85293EB63716}"/>
              </a:ext>
            </a:extLst>
          </p:cNvPr>
          <p:cNvGraphicFramePr>
            <a:graphicFrameLocks noGrp="1"/>
          </p:cNvGraphicFramePr>
          <p:nvPr>
            <p:ph sz="quarter" idx="13"/>
          </p:nvPr>
        </p:nvGraphicFramePr>
        <p:xfrm>
          <a:off x="91583" y="1658796"/>
          <a:ext cx="12008836" cy="1138773"/>
        </p:xfrm>
        <a:graphic>
          <a:graphicData uri="http://schemas.openxmlformats.org/drawingml/2006/table">
            <a:tbl>
              <a:tblPr/>
              <a:tblGrid>
                <a:gridCol w="3002209">
                  <a:extLst>
                    <a:ext uri="{9D8B030D-6E8A-4147-A177-3AD203B41FA5}">
                      <a16:colId xmlns:a16="http://schemas.microsoft.com/office/drawing/2014/main" val="3968884284"/>
                    </a:ext>
                  </a:extLst>
                </a:gridCol>
                <a:gridCol w="3002209">
                  <a:extLst>
                    <a:ext uri="{9D8B030D-6E8A-4147-A177-3AD203B41FA5}">
                      <a16:colId xmlns:a16="http://schemas.microsoft.com/office/drawing/2014/main" val="2703293623"/>
                    </a:ext>
                  </a:extLst>
                </a:gridCol>
                <a:gridCol w="3002209">
                  <a:extLst>
                    <a:ext uri="{9D8B030D-6E8A-4147-A177-3AD203B41FA5}">
                      <a16:colId xmlns:a16="http://schemas.microsoft.com/office/drawing/2014/main" val="3314727780"/>
                    </a:ext>
                  </a:extLst>
                </a:gridCol>
                <a:gridCol w="3002209">
                  <a:extLst>
                    <a:ext uri="{9D8B030D-6E8A-4147-A177-3AD203B41FA5}">
                      <a16:colId xmlns:a16="http://schemas.microsoft.com/office/drawing/2014/main" val="4273224190"/>
                    </a:ext>
                  </a:extLst>
                </a:gridCol>
              </a:tblGrid>
              <a:tr h="455704">
                <a:tc>
                  <a:txBody>
                    <a:bodyPr/>
                    <a:lstStyle/>
                    <a:p>
                      <a:pPr algn="ctr" fontAlgn="ctr">
                        <a:buNone/>
                      </a:pPr>
                      <a:r>
                        <a:rPr lang="ja-JP" altLang="en-US" sz="2400" dirty="0">
                          <a:solidFill>
                            <a:srgbClr val="FFC000"/>
                          </a:solidFill>
                          <a:latin typeface="メイリオ" panose="020B0604030504040204" pitchFamily="50" charset="-128"/>
                          <a:ea typeface="メイリオ" panose="020B0604030504040204" pitchFamily="50" charset="-128"/>
                        </a:rPr>
                        <a:t>🚩</a:t>
                      </a: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リーダーシップ</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6">
                        <a:lumMod val="20000"/>
                        <a:lumOff val="80000"/>
                      </a:schemeClr>
                    </a:solidFill>
                  </a:tcPr>
                </a:tc>
                <a:tc>
                  <a:txBody>
                    <a:bodyPr/>
                    <a:lstStyle/>
                    <a:p>
                      <a:pPr algn="ctr" fontAlgn="ctr">
                        <a:buNone/>
                      </a:pPr>
                      <a:r>
                        <a:rPr lang="ja-JP" altLang="en-US" sz="2400" dirty="0">
                          <a:latin typeface="メイリオ" panose="020B0604030504040204" pitchFamily="50" charset="-128"/>
                          <a:ea typeface="メイリオ" panose="020B0604030504040204" pitchFamily="50" charset="-128"/>
                        </a:rPr>
                        <a:t>🔄</a:t>
                      </a: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マネジメント</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5">
                        <a:lumMod val="20000"/>
                        <a:lumOff val="80000"/>
                      </a:schemeClr>
                    </a:solidFill>
                  </a:tcPr>
                </a:tc>
                <a:tc>
                  <a:txBody>
                    <a:bodyPr/>
                    <a:lstStyle/>
                    <a:p>
                      <a:pPr algn="ctr" fontAlgn="ctr">
                        <a:buNone/>
                      </a:pPr>
                      <a:r>
                        <a:rPr lang="ja-JP" altLang="en-US" sz="2400" dirty="0">
                          <a:latin typeface="メイリオ" panose="020B0604030504040204" pitchFamily="50" charset="-128"/>
                          <a:ea typeface="メイリオ" panose="020B0604030504040204" pitchFamily="50" charset="-128"/>
                        </a:rPr>
                        <a:t>👤</a:t>
                      </a: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人材育成スキル</a:t>
                      </a:r>
                      <a:endParaRPr lang="en-US" altLang="ja-JP"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buNone/>
                      </a:pPr>
                      <a:r>
                        <a:rPr lang="ja-JP" altLang="en-US" sz="2400" dirty="0">
                          <a:latin typeface="メイリオ" panose="020B0604030504040204" pitchFamily="50" charset="-128"/>
                          <a:ea typeface="メイリオ" panose="020B0604030504040204" pitchFamily="50" charset="-128"/>
                        </a:rPr>
                        <a:t>🔗</a:t>
                      </a: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組織づくり</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67923925"/>
                  </a:ext>
                </a:extLst>
              </a:tr>
              <a:tr h="683069">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目的・目標を示し、</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メンバーを巻き込む力</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問題解決手順・</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PDCA</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による目標達成</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任せ方・達成支援・成長承認サイクル</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チームビルディング／</a:t>
                      </a:r>
                      <a:endParaRPr lang="en-US" altLang="ja-JP" sz="20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buNone/>
                      </a:pP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エンゲージメント向上</a:t>
                      </a:r>
                    </a:p>
                  </a:txBody>
                  <a:tcPr marL="991" marR="991" marT="991"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extLst>
                  <a:ext uri="{0D108BD9-81ED-4DB2-BD59-A6C34878D82A}">
                    <a16:rowId xmlns:a16="http://schemas.microsoft.com/office/drawing/2014/main" val="695066234"/>
                  </a:ext>
                </a:extLst>
              </a:tr>
            </a:tbl>
          </a:graphicData>
        </a:graphic>
      </p:graphicFrame>
      <p:sp>
        <p:nvSpPr>
          <p:cNvPr id="7" name="テキスト ボックス 6">
            <a:extLst>
              <a:ext uri="{FF2B5EF4-FFF2-40B4-BE49-F238E27FC236}">
                <a16:creationId xmlns:a16="http://schemas.microsoft.com/office/drawing/2014/main" id="{C84D3C89-6574-9E13-78A9-1F8EFE65DFE6}"/>
              </a:ext>
            </a:extLst>
          </p:cNvPr>
          <p:cNvSpPr txBox="1"/>
          <p:nvPr/>
        </p:nvSpPr>
        <p:spPr>
          <a:xfrm>
            <a:off x="47623" y="2926568"/>
            <a:ext cx="11792683" cy="4093428"/>
          </a:xfrm>
          <a:prstGeom prst="rect">
            <a:avLst/>
          </a:prstGeom>
          <a:noFill/>
        </p:spPr>
        <p:txBody>
          <a:bodyPr wrap="square">
            <a:spAutoFit/>
          </a:bodyPr>
          <a:lstStyle/>
          <a:p>
            <a:r>
              <a:rPr lang="en-US" altLang="ja-JP" sz="2400" dirty="0">
                <a:latin typeface="メイリオ" panose="020B0604030504040204" pitchFamily="50" charset="-128"/>
                <a:ea typeface="メイリオ" panose="020B0604030504040204" pitchFamily="50" charset="-128"/>
              </a:rPr>
              <a:t>【JSM</a:t>
            </a:r>
            <a:r>
              <a:rPr lang="ja-JP" altLang="en-US" sz="2400" dirty="0">
                <a:latin typeface="メイリオ" panose="020B0604030504040204" pitchFamily="50" charset="-128"/>
                <a:ea typeface="メイリオ" panose="020B0604030504040204" pitchFamily="50" charset="-128"/>
              </a:rPr>
              <a:t>の特長・強み</a:t>
            </a:r>
            <a:r>
              <a:rPr lang="en-US" altLang="ja-JP" sz="2400" dirty="0">
                <a:latin typeface="メイリオ" panose="020B0604030504040204" pitchFamily="50" charset="-128"/>
                <a:ea typeface="メイリオ" panose="020B0604030504040204" pitchFamily="50" charset="-128"/>
              </a:rPr>
              <a:t>】</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現場を知り尽くした講師の豊富な実績・経験に基づく「リアルな指導」</a:t>
            </a:r>
          </a:p>
          <a:p>
            <a:r>
              <a:rPr lang="ja-JP" altLang="en-US" sz="2000" dirty="0">
                <a:latin typeface="メイリオ" panose="020B0604030504040204" pitchFamily="50" charset="-128"/>
                <a:ea typeface="メイリオ" panose="020B0604030504040204" pitchFamily="50" charset="-128"/>
              </a:rPr>
              <a:t>　・大手メーカーでの営業・マネジメント実績、部下育成・組織づくりの経験が豊富</a:t>
            </a:r>
          </a:p>
          <a:p>
            <a:r>
              <a:rPr lang="ja-JP" altLang="en-US" sz="2000" dirty="0">
                <a:latin typeface="メイリオ" panose="020B0604030504040204" pitchFamily="50" charset="-128"/>
                <a:ea typeface="メイリオ" panose="020B0604030504040204" pitchFamily="50" charset="-128"/>
              </a:rPr>
              <a:t>　・理論だけでなく、現場で本当に通用するリーダーシップ・マネジメントを伝授</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組織全体で成果を最大化するチームビルディング重視</a:t>
            </a:r>
          </a:p>
          <a:p>
            <a:r>
              <a:rPr lang="ja-JP" altLang="en-US" sz="2000" dirty="0">
                <a:latin typeface="メイリオ" panose="020B0604030504040204" pitchFamily="50" charset="-128"/>
                <a:ea typeface="メイリオ" panose="020B0604030504040204" pitchFamily="50" charset="-128"/>
              </a:rPr>
              <a:t>　・共通目標を明確にし、チームとして自律的に動ける仕組み・風土を構築</a:t>
            </a:r>
          </a:p>
          <a:p>
            <a:r>
              <a:rPr lang="ja-JP" altLang="en-US" sz="2000" dirty="0">
                <a:latin typeface="メイリオ" panose="020B0604030504040204" pitchFamily="50" charset="-128"/>
                <a:ea typeface="メイリオ" panose="020B0604030504040204" pitchFamily="50" charset="-128"/>
              </a:rPr>
              <a:t>　・管理職層だけでなく、現場メンバーの主体性・エンゲージメント向上をサポート</a:t>
            </a:r>
          </a:p>
          <a:p>
            <a:pPr marL="342900" indent="-342900">
              <a:buFont typeface="Wingdings" panose="05000000000000000000" pitchFamily="2" charset="2"/>
              <a:buChar char="Ø"/>
            </a:pPr>
            <a:r>
              <a:rPr lang="ja-JP" altLang="en-US" sz="2400" dirty="0">
                <a:latin typeface="メイリオ" panose="020B0604030504040204" pitchFamily="50" charset="-128"/>
                <a:ea typeface="メイリオ" panose="020B0604030504040204" pitchFamily="50" charset="-128"/>
              </a:rPr>
              <a:t>「人を育て、成果を出す」リーダー・マネージャーを養成</a:t>
            </a:r>
          </a:p>
          <a:p>
            <a:r>
              <a:rPr lang="ja-JP" altLang="en-US" sz="2000" dirty="0">
                <a:latin typeface="メイリオ" panose="020B0604030504040204" pitchFamily="50" charset="-128"/>
                <a:ea typeface="メイリオ" panose="020B0604030504040204" pitchFamily="50" charset="-128"/>
              </a:rPr>
              <a:t>　・単なる管理者ではなく、現場の成長・挑戦を支援し導く“育成型リーダー”を育成</a:t>
            </a:r>
          </a:p>
          <a:p>
            <a:r>
              <a:rPr lang="ja-JP" altLang="en-US" sz="2000" dirty="0">
                <a:latin typeface="メイリオ" panose="020B0604030504040204" pitchFamily="50" charset="-128"/>
                <a:ea typeface="メイリオ" panose="020B0604030504040204" pitchFamily="50" charset="-128"/>
              </a:rPr>
              <a:t>　・部下への任せ方・フィードバック・目標達成プロセスの設計等、実践的ノウハウを伝授</a:t>
            </a:r>
            <a:endParaRPr lang="en-US" altLang="ja-JP" sz="2000" dirty="0">
              <a:latin typeface="メイリオ" panose="020B0604030504040204" pitchFamily="50" charset="-128"/>
              <a:ea typeface="メイリオ" panose="020B0604030504040204" pitchFamily="50" charset="-128"/>
            </a:endParaRPr>
          </a:p>
          <a:p>
            <a:endParaRPr lang="ja-JP" altLang="en-US" sz="1100" dirty="0">
              <a:latin typeface="メイリオ" panose="020B0604030504040204" pitchFamily="50" charset="-128"/>
              <a:ea typeface="メイリオ" panose="020B0604030504040204" pitchFamily="50" charset="-128"/>
            </a:endParaRPr>
          </a:p>
          <a:p>
            <a:r>
              <a:rPr lang="ja-JP" altLang="en-US" sz="2400" dirty="0">
                <a:highlight>
                  <a:srgbClr val="FFFF00"/>
                </a:highlight>
                <a:latin typeface="メイリオ" panose="020B0604030504040204" pitchFamily="50" charset="-128"/>
                <a:ea typeface="メイリオ" panose="020B0604030504040204" pitchFamily="50" charset="-128"/>
              </a:rPr>
              <a:t>「腹落ち度」「現場での再現性」「組織成果への直結性」が高いと評価されています。</a:t>
            </a:r>
          </a:p>
        </p:txBody>
      </p:sp>
      <p:sp>
        <p:nvSpPr>
          <p:cNvPr id="9" name="テキスト ボックス 8">
            <a:extLst>
              <a:ext uri="{FF2B5EF4-FFF2-40B4-BE49-F238E27FC236}">
                <a16:creationId xmlns:a16="http://schemas.microsoft.com/office/drawing/2014/main" id="{FCDA98FD-5105-4054-EF8A-DE9EE10C5BB5}"/>
              </a:ext>
            </a:extLst>
          </p:cNvPr>
          <p:cNvSpPr txBox="1"/>
          <p:nvPr/>
        </p:nvSpPr>
        <p:spPr>
          <a:xfrm>
            <a:off x="47623" y="1125754"/>
            <a:ext cx="11630571" cy="584775"/>
          </a:xfrm>
          <a:prstGeom prst="rect">
            <a:avLst/>
          </a:prstGeom>
          <a:noFill/>
        </p:spPr>
        <p:txBody>
          <a:bodyPr wrap="square">
            <a:spAutoFit/>
          </a:bodyPr>
          <a:lstStyle/>
          <a:p>
            <a:r>
              <a:rPr lang="en-US" altLang="ja-JP" sz="3200" dirty="0">
                <a:latin typeface="メイリオ" panose="020B0604030504040204" pitchFamily="50" charset="-128"/>
                <a:ea typeface="メイリオ" panose="020B0604030504040204" pitchFamily="50" charset="-128"/>
              </a:rPr>
              <a:t>JSM</a:t>
            </a:r>
            <a:r>
              <a:rPr lang="ja-JP" altLang="en-US" sz="3200" dirty="0">
                <a:latin typeface="メイリオ" panose="020B0604030504040204" pitchFamily="50" charset="-128"/>
                <a:ea typeface="メイリオ" panose="020B0604030504040204" pitchFamily="50" charset="-128"/>
              </a:rPr>
              <a:t>の育成コンテンツ</a:t>
            </a:r>
          </a:p>
        </p:txBody>
      </p:sp>
      <p:cxnSp>
        <p:nvCxnSpPr>
          <p:cNvPr id="11" name="直線コネクタ 10">
            <a:extLst>
              <a:ext uri="{FF2B5EF4-FFF2-40B4-BE49-F238E27FC236}">
                <a16:creationId xmlns:a16="http://schemas.microsoft.com/office/drawing/2014/main" id="{2B195949-2029-E29A-EAEF-2CC7F6083499}"/>
              </a:ext>
            </a:extLst>
          </p:cNvPr>
          <p:cNvCxnSpPr>
            <a:cxnSpLocks/>
          </p:cNvCxnSpPr>
          <p:nvPr/>
        </p:nvCxnSpPr>
        <p:spPr>
          <a:xfrm>
            <a:off x="1170843" y="1042070"/>
            <a:ext cx="9837126" cy="0"/>
          </a:xfrm>
          <a:prstGeom prst="line">
            <a:avLst/>
          </a:prstGeom>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27575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E61AA8-FBDE-87F7-4C38-CCD4D51B9612}"/>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25D760BA-D769-1BC5-6BD9-F887258FB5C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B812EB5-6D18-960C-3E20-5E4168490B61}"/>
              </a:ext>
            </a:extLst>
          </p:cNvPr>
          <p:cNvSpPr>
            <a:spLocks noGrp="1"/>
          </p:cNvSpPr>
          <p:nvPr>
            <p:ph type="sldNum" idx="12"/>
          </p:nvPr>
        </p:nvSpPr>
        <p:spPr/>
        <p:txBody>
          <a:bodyPr/>
          <a:lstStyle/>
          <a:p>
            <a:fld id="{00000000-1234-1234-1234-123412341234}" type="slidenum">
              <a:rPr lang="en-US" altLang="ja-JP" smtClean="0"/>
              <a:pPr/>
              <a:t>45</a:t>
            </a:fld>
            <a:endParaRPr lang="ja-JP" altLang="en-US"/>
          </a:p>
        </p:txBody>
      </p:sp>
      <p:sp>
        <p:nvSpPr>
          <p:cNvPr id="5" name="コンテンツ プレースホルダー 4">
            <a:extLst>
              <a:ext uri="{FF2B5EF4-FFF2-40B4-BE49-F238E27FC236}">
                <a16:creationId xmlns:a16="http://schemas.microsoft.com/office/drawing/2014/main" id="{B49EFAED-D79F-7A37-E2AD-0F2EAD7097EB}"/>
              </a:ext>
            </a:extLst>
          </p:cNvPr>
          <p:cNvSpPr>
            <a:spLocks noGrp="1"/>
          </p:cNvSpPr>
          <p:nvPr>
            <p:ph sz="quarter" idx="13"/>
          </p:nvPr>
        </p:nvSpPr>
        <p:spPr/>
        <p:txBody>
          <a:bodyPr/>
          <a:lstStyle/>
          <a:p>
            <a:endParaRPr kumimoji="1" lang="ja-JP" altLang="en-US"/>
          </a:p>
        </p:txBody>
      </p:sp>
      <p:pic>
        <p:nvPicPr>
          <p:cNvPr id="6" name="図 5">
            <a:extLst>
              <a:ext uri="{FF2B5EF4-FFF2-40B4-BE49-F238E27FC236}">
                <a16:creationId xmlns:a16="http://schemas.microsoft.com/office/drawing/2014/main" id="{E691EC7D-98D2-5EDB-BA0D-9990EBFC4BEE}"/>
              </a:ext>
            </a:extLst>
          </p:cNvPr>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4125875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コンテンツ プレースホルダー 9">
            <a:extLst>
              <a:ext uri="{FF2B5EF4-FFF2-40B4-BE49-F238E27FC236}">
                <a16:creationId xmlns:a16="http://schemas.microsoft.com/office/drawing/2014/main" id="{3B043860-4C98-CCE0-1B41-A6BAE2E715D7}"/>
              </a:ext>
            </a:extLst>
          </p:cNvPr>
          <p:cNvGraphicFramePr>
            <a:graphicFrameLocks noGrp="1"/>
          </p:cNvGraphicFramePr>
          <p:nvPr>
            <p:ph sz="quarter" idx="13"/>
          </p:nvPr>
        </p:nvGraphicFramePr>
        <p:xfrm>
          <a:off x="422031" y="2963008"/>
          <a:ext cx="11526717" cy="3749400"/>
        </p:xfrm>
        <a:graphic>
          <a:graphicData uri="http://schemas.openxmlformats.org/drawingml/2006/table">
            <a:tbl>
              <a:tblPr/>
              <a:tblGrid>
                <a:gridCol w="2143047">
                  <a:extLst>
                    <a:ext uri="{9D8B030D-6E8A-4147-A177-3AD203B41FA5}">
                      <a16:colId xmlns:a16="http://schemas.microsoft.com/office/drawing/2014/main" val="3246981412"/>
                    </a:ext>
                  </a:extLst>
                </a:gridCol>
                <a:gridCol w="293259">
                  <a:extLst>
                    <a:ext uri="{9D8B030D-6E8A-4147-A177-3AD203B41FA5}">
                      <a16:colId xmlns:a16="http://schemas.microsoft.com/office/drawing/2014/main" val="2062482071"/>
                    </a:ext>
                  </a:extLst>
                </a:gridCol>
                <a:gridCol w="2018977">
                  <a:extLst>
                    <a:ext uri="{9D8B030D-6E8A-4147-A177-3AD203B41FA5}">
                      <a16:colId xmlns:a16="http://schemas.microsoft.com/office/drawing/2014/main" val="2865339233"/>
                    </a:ext>
                  </a:extLst>
                </a:gridCol>
                <a:gridCol w="259422">
                  <a:extLst>
                    <a:ext uri="{9D8B030D-6E8A-4147-A177-3AD203B41FA5}">
                      <a16:colId xmlns:a16="http://schemas.microsoft.com/office/drawing/2014/main" val="638837346"/>
                    </a:ext>
                  </a:extLst>
                </a:gridCol>
                <a:gridCol w="2075374">
                  <a:extLst>
                    <a:ext uri="{9D8B030D-6E8A-4147-A177-3AD203B41FA5}">
                      <a16:colId xmlns:a16="http://schemas.microsoft.com/office/drawing/2014/main" val="3200774211"/>
                    </a:ext>
                  </a:extLst>
                </a:gridCol>
                <a:gridCol w="259422">
                  <a:extLst>
                    <a:ext uri="{9D8B030D-6E8A-4147-A177-3AD203B41FA5}">
                      <a16:colId xmlns:a16="http://schemas.microsoft.com/office/drawing/2014/main" val="1061583426"/>
                    </a:ext>
                  </a:extLst>
                </a:gridCol>
                <a:gridCol w="2086651">
                  <a:extLst>
                    <a:ext uri="{9D8B030D-6E8A-4147-A177-3AD203B41FA5}">
                      <a16:colId xmlns:a16="http://schemas.microsoft.com/office/drawing/2014/main" val="4284635401"/>
                    </a:ext>
                  </a:extLst>
                </a:gridCol>
                <a:gridCol w="225584">
                  <a:extLst>
                    <a:ext uri="{9D8B030D-6E8A-4147-A177-3AD203B41FA5}">
                      <a16:colId xmlns:a16="http://schemas.microsoft.com/office/drawing/2014/main" val="4222136959"/>
                    </a:ext>
                  </a:extLst>
                </a:gridCol>
                <a:gridCol w="2164981">
                  <a:extLst>
                    <a:ext uri="{9D8B030D-6E8A-4147-A177-3AD203B41FA5}">
                      <a16:colId xmlns:a16="http://schemas.microsoft.com/office/drawing/2014/main" val="878232754"/>
                    </a:ext>
                  </a:extLst>
                </a:gridCol>
              </a:tblGrid>
              <a:tr h="711050">
                <a:tc>
                  <a:txBody>
                    <a:bodyPr/>
                    <a:lstStyle/>
                    <a:p>
                      <a:pPr algn="ctr" fontAlgn="ctr">
                        <a:buNone/>
                      </a:pPr>
                      <a:r>
                        <a:rPr lang="en-US" altLang="ja-JP" sz="36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1411" marR="1411" marT="1411" marB="0" anchor="ctr">
                    <a:lnL>
                      <a:noFill/>
                    </a:lnL>
                    <a:lnR>
                      <a:noFill/>
                    </a:lnR>
                    <a:lnT>
                      <a:noFill/>
                    </a:lnT>
                    <a:lnB>
                      <a:noFill/>
                    </a:lnB>
                    <a:noFill/>
                  </a:tcPr>
                </a:tc>
                <a:tc>
                  <a:txBody>
                    <a:bodyPr/>
                    <a:lstStyle/>
                    <a:p>
                      <a:pPr algn="ctr" fontAlgn="ctr">
                        <a:buNone/>
                      </a:pPr>
                      <a:endParaRPr lang="ja-JP" altLang="en-US" sz="3600" b="0" i="0" u="none" strike="noStrike">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en-US" altLang="ja-JP" sz="3600" b="0" i="0" u="none" strike="noStrike" dirty="0">
                          <a:solidFill>
                            <a:srgbClr val="000000"/>
                          </a:solidFill>
                          <a:effectLst/>
                          <a:latin typeface="メイリオ" panose="020B0604030504040204" pitchFamily="50" charset="-128"/>
                          <a:ea typeface="メイリオ" panose="020B0604030504040204" pitchFamily="50" charset="-128"/>
                        </a:rPr>
                        <a:t>2</a:t>
                      </a:r>
                    </a:p>
                  </a:txBody>
                  <a:tcPr marL="1411" marR="1411" marT="1411" marB="0" anchor="ctr">
                    <a:lnL>
                      <a:noFill/>
                    </a:lnL>
                    <a:lnR>
                      <a:noFill/>
                    </a:lnR>
                    <a:lnT>
                      <a:noFill/>
                    </a:lnT>
                    <a:lnB>
                      <a:noFill/>
                    </a:lnB>
                    <a:noFill/>
                  </a:tcPr>
                </a:tc>
                <a:tc>
                  <a:txBody>
                    <a:bodyPr/>
                    <a:lstStyle/>
                    <a:p>
                      <a:pPr algn="ctr" fontAlgn="ctr">
                        <a:buNone/>
                      </a:pPr>
                      <a:endParaRPr lang="ja-JP" altLang="en-US" sz="3600" b="0" i="0" u="none" strike="noStrike">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en-US" altLang="ja-JP" sz="3600" b="0" i="0" u="none" strike="noStrike" dirty="0">
                          <a:solidFill>
                            <a:srgbClr val="000000"/>
                          </a:solidFill>
                          <a:effectLst/>
                          <a:latin typeface="メイリオ" panose="020B0604030504040204" pitchFamily="50" charset="-128"/>
                          <a:ea typeface="メイリオ" panose="020B0604030504040204" pitchFamily="50" charset="-128"/>
                        </a:rPr>
                        <a:t>3</a:t>
                      </a:r>
                    </a:p>
                  </a:txBody>
                  <a:tcPr marL="1411" marR="1411" marT="1411" marB="0" anchor="ctr">
                    <a:lnL>
                      <a:noFill/>
                    </a:lnL>
                    <a:lnR>
                      <a:noFill/>
                    </a:lnR>
                    <a:lnT>
                      <a:noFill/>
                    </a:lnT>
                    <a:lnB>
                      <a:noFill/>
                    </a:lnB>
                    <a:noFill/>
                  </a:tcPr>
                </a:tc>
                <a:tc>
                  <a:txBody>
                    <a:bodyPr/>
                    <a:lstStyle/>
                    <a:p>
                      <a:pPr algn="ctr" fontAlgn="ctr">
                        <a:buNone/>
                      </a:pPr>
                      <a:endParaRPr lang="ja-JP" altLang="en-US" sz="3600" b="0" i="0" u="none" strike="noStrike">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en-US" altLang="ja-JP" sz="3600" b="0" i="0" u="none" strike="noStrike" dirty="0">
                          <a:solidFill>
                            <a:srgbClr val="000000"/>
                          </a:solidFill>
                          <a:effectLst/>
                          <a:latin typeface="メイリオ" panose="020B0604030504040204" pitchFamily="50" charset="-128"/>
                          <a:ea typeface="メイリオ" panose="020B0604030504040204" pitchFamily="50" charset="-128"/>
                        </a:rPr>
                        <a:t>4</a:t>
                      </a:r>
                    </a:p>
                  </a:txBody>
                  <a:tcPr marL="1411" marR="1411" marT="1411" marB="0" anchor="ctr">
                    <a:lnL>
                      <a:noFill/>
                    </a:lnL>
                    <a:lnR>
                      <a:noFill/>
                    </a:lnR>
                    <a:lnT>
                      <a:noFill/>
                    </a:lnT>
                    <a:lnB>
                      <a:noFill/>
                    </a:lnB>
                    <a:noFill/>
                  </a:tcPr>
                </a:tc>
                <a:tc>
                  <a:txBody>
                    <a:bodyPr/>
                    <a:lstStyle/>
                    <a:p>
                      <a:pPr algn="ctr" fontAlgn="ctr">
                        <a:buNone/>
                      </a:pPr>
                      <a:endParaRPr lang="ja-JP" altLang="en-US" sz="36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en-US" altLang="ja-JP" sz="3600" b="0" i="0" u="none" strike="noStrike" dirty="0">
                          <a:solidFill>
                            <a:srgbClr val="000000"/>
                          </a:solidFill>
                          <a:effectLst/>
                          <a:latin typeface="メイリオ" panose="020B0604030504040204" pitchFamily="50" charset="-128"/>
                          <a:ea typeface="メイリオ" panose="020B0604030504040204" pitchFamily="50" charset="-128"/>
                        </a:rPr>
                        <a:t>5</a:t>
                      </a:r>
                    </a:p>
                  </a:txBody>
                  <a:tcPr marL="1411" marR="1411" marT="1411" marB="0" anchor="ctr">
                    <a:lnL>
                      <a:noFill/>
                    </a:lnL>
                    <a:lnR>
                      <a:noFill/>
                    </a:lnR>
                    <a:lnT>
                      <a:noFill/>
                    </a:lnT>
                    <a:lnB>
                      <a:noFill/>
                    </a:lnB>
                    <a:noFill/>
                  </a:tcPr>
                </a:tc>
                <a:extLst>
                  <a:ext uri="{0D108BD9-81ED-4DB2-BD59-A6C34878D82A}">
                    <a16:rowId xmlns:a16="http://schemas.microsoft.com/office/drawing/2014/main" val="338226765"/>
                  </a:ext>
                </a:extLst>
              </a:tr>
              <a:tr h="1216141">
                <a:tc>
                  <a:txBody>
                    <a:bodyPr/>
                    <a:lstStyle/>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ご要望</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ヒヤリング</a:t>
                      </a:r>
                    </a:p>
                  </a:txBody>
                  <a:tcPr marL="1411" marR="1411" marT="1411" marB="0" anchor="ctr">
                    <a:lnL>
                      <a:noFill/>
                    </a:lnL>
                    <a:lnR>
                      <a:noFill/>
                    </a:lnR>
                    <a:lnT>
                      <a:noFill/>
                    </a:lnT>
                    <a:lnB>
                      <a:noFill/>
                    </a:lnB>
                    <a:noFill/>
                  </a:tcPr>
                </a:tc>
                <a:tc>
                  <a:txBody>
                    <a:bodyPr/>
                    <a:lstStyle/>
                    <a:p>
                      <a:pPr algn="ctr" fontAlgn="ctr">
                        <a:buNone/>
                      </a:pP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サービス・内容ご説明</a:t>
                      </a:r>
                    </a:p>
                  </a:txBody>
                  <a:tcPr marL="1411" marR="1411" marT="1411" marB="0" anchor="ctr">
                    <a:lnL>
                      <a:noFill/>
                    </a:lnL>
                    <a:lnR>
                      <a:noFill/>
                    </a:lnR>
                    <a:lnT>
                      <a:noFill/>
                    </a:lnT>
                    <a:lnB>
                      <a:noFill/>
                    </a:lnB>
                    <a:noFill/>
                  </a:tcPr>
                </a:tc>
                <a:tc>
                  <a:txBody>
                    <a:bodyPr/>
                    <a:lstStyle/>
                    <a:p>
                      <a:pPr algn="ctr" fontAlgn="ctr">
                        <a:buNone/>
                      </a:pP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現状分析とご提案</a:t>
                      </a:r>
                    </a:p>
                  </a:txBody>
                  <a:tcPr marL="1411" marR="1411" marT="1411" marB="0" anchor="ctr">
                    <a:lnL>
                      <a:noFill/>
                    </a:lnL>
                    <a:lnR>
                      <a:noFill/>
                    </a:lnR>
                    <a:lnT>
                      <a:noFill/>
                    </a:lnT>
                    <a:lnB>
                      <a:noFill/>
                    </a:lnB>
                    <a:noFill/>
                  </a:tcPr>
                </a:tc>
                <a:tc>
                  <a:txBody>
                    <a:bodyPr/>
                    <a:lstStyle/>
                    <a:p>
                      <a:pPr algn="ctr" fontAlgn="ctr">
                        <a:buNone/>
                      </a:pP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スモール</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スタート</a:t>
                      </a:r>
                    </a:p>
                  </a:txBody>
                  <a:tcPr marL="1411" marR="1411" marT="1411" marB="0" anchor="ctr">
                    <a:lnL>
                      <a:noFill/>
                    </a:lnL>
                    <a:lnR>
                      <a:noFill/>
                    </a:lnR>
                    <a:lnT>
                      <a:noFill/>
                    </a:lnT>
                    <a:lnB>
                      <a:noFill/>
                    </a:lnB>
                    <a:noFill/>
                  </a:tcPr>
                </a:tc>
                <a:tc>
                  <a:txBody>
                    <a:bodyPr/>
                    <a:lstStyle/>
                    <a:p>
                      <a:pPr algn="ctr" fontAlgn="ctr">
                        <a:buNone/>
                      </a:pP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本格支援の開始</a:t>
                      </a:r>
                    </a:p>
                  </a:txBody>
                  <a:tcPr marL="1411" marR="1411" marT="1411" marB="0" anchor="ctr">
                    <a:lnL>
                      <a:noFill/>
                    </a:lnL>
                    <a:lnR>
                      <a:noFill/>
                    </a:lnR>
                    <a:lnT>
                      <a:noFill/>
                    </a:lnT>
                    <a:lnB>
                      <a:noFill/>
                    </a:lnB>
                    <a:noFill/>
                  </a:tcPr>
                </a:tc>
                <a:extLst>
                  <a:ext uri="{0D108BD9-81ED-4DB2-BD59-A6C34878D82A}">
                    <a16:rowId xmlns:a16="http://schemas.microsoft.com/office/drawing/2014/main" val="686262560"/>
                  </a:ext>
                </a:extLst>
              </a:tr>
              <a:tr h="1822209">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貴社の現状や課題、ご希望を丁寧にヒアリング</a:t>
                      </a:r>
                    </a:p>
                  </a:txBody>
                  <a:tcPr marL="1411" marR="1411" marT="1411" marB="0" anchor="ctr">
                    <a:lnL>
                      <a:noFill/>
                    </a:lnL>
                    <a:lnR>
                      <a:noFill/>
                    </a:lnR>
                    <a:lnT>
                      <a:noFill/>
                    </a:lnT>
                    <a:lnB>
                      <a:noFill/>
                    </a:lnB>
                    <a:noFill/>
                  </a:tcPr>
                </a:tc>
                <a:tc>
                  <a:txBody>
                    <a:bodyPr/>
                    <a:lstStyle/>
                    <a:p>
                      <a:pPr algn="ctr" fontAlgn="ctr">
                        <a:buNone/>
                      </a:pP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ご提供内容や特徴をご説明</a:t>
                      </a:r>
                    </a:p>
                  </a:txBody>
                  <a:tcPr marL="1411" marR="1411" marT="1411" marB="0" anchor="ctr">
                    <a:lnL>
                      <a:noFill/>
                    </a:lnL>
                    <a:lnR>
                      <a:noFill/>
                    </a:lnR>
                    <a:lnT>
                      <a:noFill/>
                    </a:lnT>
                    <a:lnB>
                      <a:noFill/>
                    </a:lnB>
                    <a:noFill/>
                  </a:tcPr>
                </a:tc>
                <a:tc>
                  <a:txBody>
                    <a:bodyPr/>
                    <a:lstStyle/>
                    <a:p>
                      <a:pPr algn="ctr" fontAlgn="ctr">
                        <a:buNone/>
                      </a:pP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課題に合ったご提案プランを提示</a:t>
                      </a:r>
                    </a:p>
                  </a:txBody>
                  <a:tcPr marL="1411" marR="1411" marT="1411" marB="0" anchor="ctr">
                    <a:lnL>
                      <a:noFill/>
                    </a:lnL>
                    <a:lnR>
                      <a:noFill/>
                    </a:lnR>
                    <a:lnT>
                      <a:noFill/>
                    </a:lnT>
                    <a:lnB>
                      <a:noFill/>
                    </a:lnB>
                    <a:noFill/>
                  </a:tcPr>
                </a:tc>
                <a:tc>
                  <a:txBody>
                    <a:bodyPr/>
                    <a:lstStyle/>
                    <a:p>
                      <a:pPr algn="ctr" fontAlgn="ctr">
                        <a:buNone/>
                      </a:pPr>
                      <a:endParaRPr lang="ja-JP" altLang="en-US" sz="2400" b="0" i="0" u="none" strike="noStrike">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初回研修やコンサルからスタート</a:t>
                      </a:r>
                    </a:p>
                  </a:txBody>
                  <a:tcPr marL="1411" marR="1411" marT="1411" marB="0" anchor="ctr">
                    <a:lnL>
                      <a:noFill/>
                    </a:lnL>
                    <a:lnR>
                      <a:noFill/>
                    </a:lnR>
                    <a:lnT>
                      <a:noFill/>
                    </a:lnT>
                    <a:lnB>
                      <a:noFill/>
                    </a:lnB>
                    <a:noFill/>
                  </a:tcPr>
                </a:tc>
                <a:tc>
                  <a:txBody>
                    <a:bodyPr/>
                    <a:lstStyle/>
                    <a:p>
                      <a:pPr algn="ctr" fontAlgn="ctr">
                        <a:buNone/>
                      </a:pPr>
                      <a:endParaRPr lang="ja-JP" altLang="en-US" sz="24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411" marR="1411" marT="1411" marB="0" anchor="ctr">
                    <a:lnL>
                      <a:noFill/>
                    </a:lnL>
                    <a:lnR>
                      <a:noFill/>
                    </a:lnR>
                    <a:lnT>
                      <a:noFill/>
                    </a:lnT>
                    <a:lnB>
                      <a:noFill/>
                    </a:lnB>
                    <a:noFill/>
                  </a:tcPr>
                </a:tc>
                <a:tc>
                  <a:txBody>
                    <a:bodyPr/>
                    <a:lstStyle/>
                    <a:p>
                      <a:pPr algn="ctr" fontAlgn="ctr">
                        <a:buNone/>
                      </a:pP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貴社成果につながる本格支援を実施</a:t>
                      </a:r>
                    </a:p>
                  </a:txBody>
                  <a:tcPr marL="1411" marR="1411" marT="1411" marB="0" anchor="ctr">
                    <a:lnL>
                      <a:noFill/>
                    </a:lnL>
                    <a:lnR>
                      <a:noFill/>
                    </a:lnR>
                    <a:lnT>
                      <a:noFill/>
                    </a:lnT>
                    <a:lnB>
                      <a:noFill/>
                    </a:lnB>
                    <a:noFill/>
                  </a:tcPr>
                </a:tc>
                <a:extLst>
                  <a:ext uri="{0D108BD9-81ED-4DB2-BD59-A6C34878D82A}">
                    <a16:rowId xmlns:a16="http://schemas.microsoft.com/office/drawing/2014/main" val="3400058765"/>
                  </a:ext>
                </a:extLst>
              </a:tr>
            </a:tbl>
          </a:graphicData>
        </a:graphic>
      </p:graphicFrame>
      <p:pic>
        <p:nvPicPr>
          <p:cNvPr id="9" name="図 8">
            <a:extLst>
              <a:ext uri="{FF2B5EF4-FFF2-40B4-BE49-F238E27FC236}">
                <a16:creationId xmlns:a16="http://schemas.microsoft.com/office/drawing/2014/main" id="{B8E83E9B-7A57-3FDA-C37C-2FB940E9AEEC}"/>
              </a:ext>
            </a:extLst>
          </p:cNvPr>
          <p:cNvPicPr>
            <a:picLocks noChangeAspect="1"/>
          </p:cNvPicPr>
          <p:nvPr/>
        </p:nvPicPr>
        <p:blipFill>
          <a:blip r:embed="rId2"/>
          <a:stretch>
            <a:fillRect/>
          </a:stretch>
        </p:blipFill>
        <p:spPr>
          <a:xfrm>
            <a:off x="662961" y="1111707"/>
            <a:ext cx="11007363" cy="1745792"/>
          </a:xfrm>
          <a:prstGeom prst="rect">
            <a:avLst/>
          </a:prstGeom>
        </p:spPr>
      </p:pic>
      <p:sp>
        <p:nvSpPr>
          <p:cNvPr id="11" name="テキスト ボックス 10">
            <a:extLst>
              <a:ext uri="{FF2B5EF4-FFF2-40B4-BE49-F238E27FC236}">
                <a16:creationId xmlns:a16="http://schemas.microsoft.com/office/drawing/2014/main" id="{5B0E9DB6-4A1E-FE16-9B5B-FC44733ACE1F}"/>
              </a:ext>
            </a:extLst>
          </p:cNvPr>
          <p:cNvSpPr txBox="1"/>
          <p:nvPr/>
        </p:nvSpPr>
        <p:spPr>
          <a:xfrm>
            <a:off x="0" y="0"/>
            <a:ext cx="2749471" cy="707886"/>
          </a:xfrm>
          <a:prstGeom prst="rect">
            <a:avLst/>
          </a:prstGeom>
          <a:noFill/>
        </p:spPr>
        <p:txBody>
          <a:bodyPr wrap="none" rtlCol="0">
            <a:spAutoFit/>
          </a:bodyPr>
          <a:lstStyle/>
          <a:p>
            <a:r>
              <a:rPr kumimoji="1" lang="ja-JP" altLang="en-US" sz="4000" dirty="0">
                <a:latin typeface="メイリオ" panose="020B0604030504040204" pitchFamily="50" charset="-128"/>
                <a:ea typeface="メイリオ" panose="020B0604030504040204" pitchFamily="50" charset="-128"/>
              </a:rPr>
              <a:t>今後の流れ</a:t>
            </a:r>
          </a:p>
        </p:txBody>
      </p:sp>
    </p:spTree>
    <p:extLst>
      <p:ext uri="{BB962C8B-B14F-4D97-AF65-F5344CB8AC3E}">
        <p14:creationId xmlns:p14="http://schemas.microsoft.com/office/powerpoint/2010/main" val="361740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5ADB-B2F2-0503-DE99-BFB63A1AC44C}"/>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CBED5C5-B35C-1A77-A5F8-B0D53FD18ED4}"/>
              </a:ext>
            </a:extLst>
          </p:cNvPr>
          <p:cNvSpPr txBox="1"/>
          <p:nvPr/>
        </p:nvSpPr>
        <p:spPr>
          <a:xfrm>
            <a:off x="313594" y="3000911"/>
            <a:ext cx="3834912" cy="3847207"/>
          </a:xfrm>
          <a:prstGeom prst="rect">
            <a:avLst/>
          </a:prstGeom>
          <a:solidFill>
            <a:srgbClr val="F5F9FD"/>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目指す姿</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＊＊および、＊＊＊以外の新市場（＊＊・＊＊・＊＊等）で受注拡大</a:t>
            </a: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r>
              <a:rPr lang="en-US" altLang="ja-JP" sz="3200" dirty="0">
                <a:latin typeface="メイリオ" panose="020B0604030504040204" pitchFamily="50" charset="-128"/>
                <a:ea typeface="メイリオ" panose="020B0604030504040204" pitchFamily="50" charset="-128"/>
              </a:rPr>
              <a:t>JSM</a:t>
            </a:r>
            <a:r>
              <a:rPr lang="ja-JP" altLang="en-US" sz="3200" dirty="0">
                <a:latin typeface="メイリオ" panose="020B0604030504040204" pitchFamily="50" charset="-128"/>
                <a:ea typeface="メイリオ" panose="020B0604030504040204" pitchFamily="50" charset="-128"/>
              </a:rPr>
              <a:t>のご提案</a:t>
            </a:r>
            <a:endParaRPr lang="en-US" altLang="ja-JP" sz="3200" dirty="0">
              <a:latin typeface="メイリオ" panose="020B0604030504040204" pitchFamily="50" charset="-128"/>
              <a:ea typeface="メイリオ" panose="020B0604030504040204" pitchFamily="50" charset="-128"/>
            </a:endParaRPr>
          </a:p>
          <a:p>
            <a:pPr algn="ctr"/>
            <a:r>
              <a:rPr lang="ja-JP" altLang="en-US" sz="2800" b="1" dirty="0">
                <a:solidFill>
                  <a:srgbClr val="0070C0"/>
                </a:solidFill>
                <a:latin typeface="メイリオ" panose="020B0604030504040204" pitchFamily="50" charset="-128"/>
                <a:ea typeface="メイリオ" panose="020B0604030504040204" pitchFamily="50" charset="-128"/>
              </a:rPr>
              <a:t>全員が成果を出せる</a:t>
            </a:r>
            <a:endParaRPr lang="en-US" altLang="ja-JP" sz="2800" b="1" dirty="0">
              <a:solidFill>
                <a:srgbClr val="0070C0"/>
              </a:solidFill>
              <a:latin typeface="メイリオ" panose="020B0604030504040204" pitchFamily="50" charset="-128"/>
              <a:ea typeface="メイリオ" panose="020B0604030504040204" pitchFamily="50" charset="-128"/>
            </a:endParaRPr>
          </a:p>
          <a:p>
            <a:pPr algn="ctr"/>
            <a:r>
              <a:rPr lang="ja-JP" altLang="en-US" sz="2800" b="1" dirty="0">
                <a:solidFill>
                  <a:srgbClr val="0070C0"/>
                </a:solidFill>
                <a:latin typeface="メイリオ" panose="020B0604030504040204" pitchFamily="50" charset="-128"/>
                <a:ea typeface="メイリオ" panose="020B0604030504040204" pitchFamily="50" charset="-128"/>
              </a:rPr>
              <a:t>営業チームづくり</a:t>
            </a:r>
            <a:endParaRPr lang="en-US" altLang="ja-JP" sz="2800" b="1" dirty="0">
              <a:solidFill>
                <a:srgbClr val="0070C0"/>
              </a:solidFill>
              <a:latin typeface="メイリオ" panose="020B0604030504040204" pitchFamily="50" charset="-128"/>
              <a:ea typeface="メイリオ" panose="020B0604030504040204" pitchFamily="50" charset="-128"/>
            </a:endParaRPr>
          </a:p>
          <a:p>
            <a:pPr algn="ctr"/>
            <a:endParaRPr lang="en-US" altLang="ja-JP" sz="1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C1D6A8B5-B80C-2FCA-5823-ECD00FE3DEB6}"/>
              </a:ext>
            </a:extLst>
          </p:cNvPr>
          <p:cNvSpPr txBox="1"/>
          <p:nvPr/>
        </p:nvSpPr>
        <p:spPr>
          <a:xfrm>
            <a:off x="4213348" y="3000911"/>
            <a:ext cx="3834912" cy="3847207"/>
          </a:xfrm>
          <a:prstGeom prst="rect">
            <a:avLst/>
          </a:prstGeom>
          <a:solidFill>
            <a:srgbClr val="FFFCF3"/>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目指す姿</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＊＊、＊＊、新領域（＊＊・＊＊等）</a:t>
            </a:r>
            <a:r>
              <a:rPr lang="en-US" altLang="ja-JP" sz="2400" dirty="0">
                <a:latin typeface="メイリオ" panose="020B0604030504040204" pitchFamily="50" charset="-128"/>
                <a:ea typeface="メイリオ" panose="020B0604030504040204" pitchFamily="50" charset="-128"/>
              </a:rPr>
              <a:t>3</a:t>
            </a:r>
            <a:r>
              <a:rPr lang="ja-JP" altLang="en-US" sz="2400" dirty="0">
                <a:latin typeface="メイリオ" panose="020B0604030504040204" pitchFamily="50" charset="-128"/>
                <a:ea typeface="メイリオ" panose="020B0604030504040204" pitchFamily="50" charset="-128"/>
              </a:rPr>
              <a:t>本柱で売上拡大</a:t>
            </a: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r>
              <a:rPr lang="en-US" altLang="ja-JP" sz="3200" dirty="0">
                <a:latin typeface="メイリオ" panose="020B0604030504040204" pitchFamily="50" charset="-128"/>
                <a:ea typeface="メイリオ" panose="020B0604030504040204" pitchFamily="50" charset="-128"/>
              </a:rPr>
              <a:t>JSM</a:t>
            </a:r>
            <a:r>
              <a:rPr lang="ja-JP" altLang="en-US" sz="3200" dirty="0">
                <a:latin typeface="メイリオ" panose="020B0604030504040204" pitchFamily="50" charset="-128"/>
                <a:ea typeface="メイリオ" panose="020B0604030504040204" pitchFamily="50" charset="-128"/>
              </a:rPr>
              <a:t>のご提案</a:t>
            </a:r>
            <a:endParaRPr lang="en-US" altLang="ja-JP" sz="3200" dirty="0">
              <a:latin typeface="メイリオ" panose="020B0604030504040204" pitchFamily="50" charset="-128"/>
              <a:ea typeface="メイリオ" panose="020B0604030504040204" pitchFamily="50" charset="-128"/>
            </a:endParaRPr>
          </a:p>
          <a:p>
            <a:pPr algn="ctr"/>
            <a:r>
              <a:rPr lang="ja-JP" altLang="en-US" sz="2800" b="1" dirty="0">
                <a:solidFill>
                  <a:srgbClr val="FFC000"/>
                </a:solidFill>
                <a:latin typeface="メイリオ" panose="020B0604030504040204" pitchFamily="50" charset="-128"/>
                <a:ea typeface="メイリオ" panose="020B0604030504040204" pitchFamily="50" charset="-128"/>
              </a:rPr>
              <a:t>新規開拓営業力の強化</a:t>
            </a:r>
            <a:endParaRPr lang="en-US" altLang="ja-JP" sz="2800" b="1" dirty="0">
              <a:solidFill>
                <a:srgbClr val="FFC000"/>
              </a:solidFill>
              <a:latin typeface="メイリオ" panose="020B0604030504040204" pitchFamily="50" charset="-128"/>
              <a:ea typeface="メイリオ" panose="020B0604030504040204" pitchFamily="50" charset="-128"/>
            </a:endParaRPr>
          </a:p>
          <a:p>
            <a:pPr algn="ctr"/>
            <a:r>
              <a:rPr lang="ja-JP" altLang="en-US" sz="2800" b="1" dirty="0">
                <a:solidFill>
                  <a:srgbClr val="FFC000"/>
                </a:solidFill>
                <a:latin typeface="メイリオ" panose="020B0604030504040204" pitchFamily="50" charset="-128"/>
                <a:ea typeface="メイリオ" panose="020B0604030504040204" pitchFamily="50" charset="-128"/>
              </a:rPr>
              <a:t>新市場向け提案営業</a:t>
            </a:r>
            <a:endParaRPr lang="en-US" altLang="ja-JP" sz="2800" b="1" dirty="0">
              <a:solidFill>
                <a:srgbClr val="FFC000"/>
              </a:solidFill>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A94642A6-6241-5447-EEB3-A0D0C181CEB0}"/>
              </a:ext>
            </a:extLst>
          </p:cNvPr>
          <p:cNvSpPr txBox="1"/>
          <p:nvPr/>
        </p:nvSpPr>
        <p:spPr>
          <a:xfrm>
            <a:off x="8177946" y="3000911"/>
            <a:ext cx="3834912" cy="3847207"/>
          </a:xfrm>
          <a:prstGeom prst="rect">
            <a:avLst/>
          </a:prstGeom>
          <a:solidFill>
            <a:srgbClr val="F6FBF3"/>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目指す姿</a:t>
            </a:r>
            <a:endParaRPr lang="en-US" altLang="ja-JP" sz="2400" dirty="0">
              <a:latin typeface="メイリオ" panose="020B0604030504040204" pitchFamily="50" charset="-128"/>
              <a:ea typeface="メイリオ" panose="020B0604030504040204" pitchFamily="50" charset="-128"/>
            </a:endParaRPr>
          </a:p>
          <a:p>
            <a:pPr algn="ctr"/>
            <a:r>
              <a:rPr lang="ja-JP" altLang="en-US" sz="2400" dirty="0">
                <a:latin typeface="メイリオ" panose="020B0604030504040204" pitchFamily="50" charset="-128"/>
                <a:ea typeface="メイリオ" panose="020B0604030504040204" pitchFamily="50" charset="-128"/>
              </a:rPr>
              <a:t>管理職強化、従業員エンゲージメント向上、従業員一人ひとりの成長</a:t>
            </a:r>
            <a:endParaRPr lang="en-US" altLang="ja-JP" sz="2400" dirty="0">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a:p>
            <a:pPr algn="ctr"/>
            <a:r>
              <a:rPr lang="en-US" altLang="ja-JP" sz="3200" dirty="0">
                <a:latin typeface="メイリオ" panose="020B0604030504040204" pitchFamily="50" charset="-128"/>
                <a:ea typeface="メイリオ" panose="020B0604030504040204" pitchFamily="50" charset="-128"/>
              </a:rPr>
              <a:t>JSM</a:t>
            </a:r>
            <a:r>
              <a:rPr lang="ja-JP" altLang="en-US" sz="3200" dirty="0">
                <a:latin typeface="メイリオ" panose="020B0604030504040204" pitchFamily="50" charset="-128"/>
                <a:ea typeface="メイリオ" panose="020B0604030504040204" pitchFamily="50" charset="-128"/>
              </a:rPr>
              <a:t>のご提案</a:t>
            </a:r>
            <a:endParaRPr lang="en-US" altLang="ja-JP" sz="3200" dirty="0">
              <a:latin typeface="メイリオ" panose="020B0604030504040204" pitchFamily="50" charset="-128"/>
              <a:ea typeface="メイリオ" panose="020B0604030504040204" pitchFamily="50" charset="-128"/>
            </a:endParaRPr>
          </a:p>
          <a:p>
            <a:pPr algn="ctr"/>
            <a:r>
              <a:rPr lang="ja-JP" altLang="en-US" sz="2800" b="1" dirty="0">
                <a:solidFill>
                  <a:srgbClr val="00B050"/>
                </a:solidFill>
                <a:latin typeface="メイリオ" panose="020B0604030504040204" pitchFamily="50" charset="-128"/>
                <a:ea typeface="メイリオ" panose="020B0604030504040204" pitchFamily="50" charset="-128"/>
              </a:rPr>
              <a:t>マネージャー</a:t>
            </a:r>
            <a:endParaRPr lang="en-US" altLang="ja-JP" sz="2800" b="1" dirty="0">
              <a:solidFill>
                <a:srgbClr val="00B050"/>
              </a:solidFill>
              <a:latin typeface="メイリオ" panose="020B0604030504040204" pitchFamily="50" charset="-128"/>
              <a:ea typeface="メイリオ" panose="020B0604030504040204" pitchFamily="50" charset="-128"/>
            </a:endParaRPr>
          </a:p>
          <a:p>
            <a:pPr algn="ctr"/>
            <a:r>
              <a:rPr lang="ja-JP" altLang="en-US" sz="2800" b="1" dirty="0">
                <a:solidFill>
                  <a:srgbClr val="00B050"/>
                </a:solidFill>
                <a:latin typeface="メイリオ" panose="020B0604030504040204" pitchFamily="50" charset="-128"/>
                <a:ea typeface="メイリオ" panose="020B0604030504040204" pitchFamily="50" charset="-128"/>
              </a:rPr>
              <a:t>次世代リーダー育成</a:t>
            </a:r>
            <a:endParaRPr lang="en-US" altLang="ja-JP" sz="2800" b="1" dirty="0">
              <a:solidFill>
                <a:srgbClr val="00B050"/>
              </a:solidFill>
              <a:latin typeface="メイリオ" panose="020B0604030504040204" pitchFamily="50" charset="-128"/>
              <a:ea typeface="メイリオ" panose="020B0604030504040204" pitchFamily="50" charset="-128"/>
            </a:endParaRPr>
          </a:p>
          <a:p>
            <a:pPr algn="ctr"/>
            <a:endParaRPr lang="ja-JP" altLang="en-US" sz="1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0CD10A96-C679-79DD-15B7-2F7EFF7343B1}"/>
              </a:ext>
            </a:extLst>
          </p:cNvPr>
          <p:cNvSpPr txBox="1"/>
          <p:nvPr/>
        </p:nvSpPr>
        <p:spPr>
          <a:xfrm>
            <a:off x="335208" y="817684"/>
            <a:ext cx="3834912" cy="2000548"/>
          </a:xfrm>
          <a:prstGeom prst="rect">
            <a:avLst/>
          </a:prstGeom>
          <a:solidFill>
            <a:schemeClr val="accent5">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提案１</a:t>
            </a:r>
            <a:endParaRPr lang="en-US" altLang="ja-JP" sz="3200" dirty="0">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Ａ事業の</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新市場での拡大</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3051E17-B66F-E245-2821-8395256DDB8D}"/>
              </a:ext>
            </a:extLst>
          </p:cNvPr>
          <p:cNvSpPr txBox="1"/>
          <p:nvPr/>
        </p:nvSpPr>
        <p:spPr>
          <a:xfrm>
            <a:off x="4245770" y="817684"/>
            <a:ext cx="3834912" cy="2000548"/>
          </a:xfrm>
          <a:prstGeom prst="rect">
            <a:avLst/>
          </a:pr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提案２</a:t>
            </a:r>
            <a:endParaRPr lang="en-US" altLang="ja-JP" sz="3200" dirty="0">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Ｂ事業の</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新分野・成長領域拡大</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endParaRPr lang="en-US" altLang="ja-JP" sz="24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0AE8FAA-36EF-FE4A-322B-803FFD733FD2}"/>
              </a:ext>
            </a:extLst>
          </p:cNvPr>
          <p:cNvSpPr txBox="1"/>
          <p:nvPr/>
        </p:nvSpPr>
        <p:spPr>
          <a:xfrm>
            <a:off x="8177946" y="818791"/>
            <a:ext cx="3834912" cy="2000548"/>
          </a:xfrm>
          <a:prstGeom prst="rect">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ctr"/>
            <a:endParaRPr lang="en-US" altLang="ja-JP" sz="1200" dirty="0">
              <a:latin typeface="メイリオ" panose="020B0604030504040204" pitchFamily="50" charset="-128"/>
              <a:ea typeface="メイリオ" panose="020B0604030504040204" pitchFamily="50" charset="-128"/>
            </a:endParaRPr>
          </a:p>
          <a:p>
            <a:pPr algn="ctr"/>
            <a:r>
              <a:rPr lang="ja-JP" altLang="en-US" sz="3200" dirty="0">
                <a:latin typeface="メイリオ" panose="020B0604030504040204" pitchFamily="50" charset="-128"/>
                <a:ea typeface="メイリオ" panose="020B0604030504040204" pitchFamily="50" charset="-128"/>
              </a:rPr>
              <a:t>提案３</a:t>
            </a:r>
            <a:endParaRPr lang="en-US" altLang="ja-JP" sz="3200" dirty="0">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営業力強化</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r>
              <a:rPr lang="ja-JP" altLang="en-US" sz="2800" dirty="0">
                <a:solidFill>
                  <a:schemeClr val="tx1"/>
                </a:solidFill>
                <a:latin typeface="メイリオ" panose="020B0604030504040204" pitchFamily="50" charset="-128"/>
                <a:ea typeface="メイリオ" panose="020B0604030504040204" pitchFamily="50" charset="-128"/>
              </a:rPr>
              <a:t>人材育成・組織活性化</a:t>
            </a:r>
            <a:endParaRPr lang="en-US" altLang="ja-JP" sz="2800" dirty="0">
              <a:solidFill>
                <a:schemeClr val="tx1"/>
              </a:solidFill>
              <a:latin typeface="メイリオ" panose="020B0604030504040204" pitchFamily="50" charset="-128"/>
              <a:ea typeface="メイリオ" panose="020B0604030504040204" pitchFamily="50" charset="-128"/>
            </a:endParaRPr>
          </a:p>
          <a:p>
            <a:pPr algn="ctr"/>
            <a:endParaRPr lang="ja-JP" altLang="en-US" sz="2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C2E2C8C4-0117-470F-3EAE-7F9975315A74}"/>
              </a:ext>
            </a:extLst>
          </p:cNvPr>
          <p:cNvSpPr txBox="1"/>
          <p:nvPr/>
        </p:nvSpPr>
        <p:spPr>
          <a:xfrm>
            <a:off x="0" y="0"/>
            <a:ext cx="8345554" cy="707886"/>
          </a:xfrm>
          <a:prstGeom prst="rect">
            <a:avLst/>
          </a:prstGeom>
          <a:noFill/>
        </p:spPr>
        <p:txBody>
          <a:bodyPr wrap="none" rtlCol="0">
            <a:spAutoFit/>
          </a:bodyPr>
          <a:lstStyle/>
          <a:p>
            <a:r>
              <a:rPr kumimoji="1" lang="en-US" altLang="ja-JP" sz="4000" dirty="0">
                <a:latin typeface="メイリオ" panose="020B0604030504040204" pitchFamily="50" charset="-128"/>
                <a:ea typeface="メイリオ" panose="020B0604030504040204" pitchFamily="50" charset="-128"/>
              </a:rPr>
              <a:t>JSM</a:t>
            </a:r>
            <a:r>
              <a:rPr kumimoji="1" lang="ja-JP" altLang="en-US" sz="4000" dirty="0">
                <a:latin typeface="メイリオ" panose="020B0604030504040204" pitchFamily="50" charset="-128"/>
                <a:ea typeface="メイリオ" panose="020B0604030504040204" pitchFamily="50" charset="-128"/>
              </a:rPr>
              <a:t>からの３つのご提案</a:t>
            </a:r>
            <a:r>
              <a:rPr kumimoji="1" lang="en-US" altLang="ja-JP" sz="4000" dirty="0">
                <a:latin typeface="メイリオ" panose="020B0604030504040204" pitchFamily="50" charset="-128"/>
                <a:ea typeface="メイリオ" panose="020B0604030504040204" pitchFamily="50" charset="-128"/>
              </a:rPr>
              <a:t>【</a:t>
            </a:r>
            <a:r>
              <a:rPr kumimoji="1" lang="ja-JP" altLang="en-US" sz="4000" dirty="0">
                <a:latin typeface="メイリオ" panose="020B0604030504040204" pitchFamily="50" charset="-128"/>
                <a:ea typeface="メイリオ" panose="020B0604030504040204" pitchFamily="50" charset="-128"/>
              </a:rPr>
              <a:t>まとめ</a:t>
            </a:r>
            <a:r>
              <a:rPr kumimoji="1" lang="en-US" altLang="ja-JP" sz="4000" dirty="0">
                <a:latin typeface="メイリオ" panose="020B0604030504040204" pitchFamily="50" charset="-128"/>
                <a:ea typeface="メイリオ" panose="020B0604030504040204" pitchFamily="50" charset="-128"/>
              </a:rPr>
              <a:t>】</a:t>
            </a:r>
            <a:endParaRPr kumimoji="1" lang="ja-JP" altLang="en-US" sz="4000" dirty="0">
              <a:latin typeface="メイリオ" panose="020B0604030504040204" pitchFamily="50" charset="-128"/>
              <a:ea typeface="メイリオ" panose="020B0604030504040204" pitchFamily="50" charset="-128"/>
            </a:endParaRPr>
          </a:p>
        </p:txBody>
      </p:sp>
      <p:pic>
        <p:nvPicPr>
          <p:cNvPr id="15" name="グラフィックス 14" descr="事業の成長">
            <a:extLst>
              <a:ext uri="{FF2B5EF4-FFF2-40B4-BE49-F238E27FC236}">
                <a16:creationId xmlns:a16="http://schemas.microsoft.com/office/drawing/2014/main" id="{E3EA5B1A-48CD-4DCC-C7F1-E7049FAD04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73005" y="2361032"/>
            <a:ext cx="914400" cy="914400"/>
          </a:xfrm>
          <a:prstGeom prst="rect">
            <a:avLst/>
          </a:prstGeom>
        </p:spPr>
      </p:pic>
      <p:pic>
        <p:nvPicPr>
          <p:cNvPr id="17" name="グラフィックス 16" descr="棒グラフ (上昇)">
            <a:extLst>
              <a:ext uri="{FF2B5EF4-FFF2-40B4-BE49-F238E27FC236}">
                <a16:creationId xmlns:a16="http://schemas.microsoft.com/office/drawing/2014/main" id="{1DD63870-4B0D-FADF-2B5A-453DC00395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39045" y="2361032"/>
            <a:ext cx="914400" cy="914400"/>
          </a:xfrm>
          <a:prstGeom prst="rect">
            <a:avLst/>
          </a:prstGeom>
        </p:spPr>
      </p:pic>
      <p:pic>
        <p:nvPicPr>
          <p:cNvPr id="19" name="グラフィックス 18" descr="パズルのピース">
            <a:extLst>
              <a:ext uri="{FF2B5EF4-FFF2-40B4-BE49-F238E27FC236}">
                <a16:creationId xmlns:a16="http://schemas.microsoft.com/office/drawing/2014/main" id="{D39D3696-C404-2666-0731-B3375A34878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06025" y="2294793"/>
            <a:ext cx="914400" cy="914400"/>
          </a:xfrm>
          <a:prstGeom prst="rect">
            <a:avLst/>
          </a:prstGeom>
        </p:spPr>
      </p:pic>
    </p:spTree>
    <p:extLst>
      <p:ext uri="{BB962C8B-B14F-4D97-AF65-F5344CB8AC3E}">
        <p14:creationId xmlns:p14="http://schemas.microsoft.com/office/powerpoint/2010/main" val="17933933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FB9E99-9B1A-592F-BB1E-60D50CB6B8AE}"/>
              </a:ext>
            </a:extLst>
          </p:cNvPr>
          <p:cNvSpPr>
            <a:spLocks noGrp="1"/>
          </p:cNvSpPr>
          <p:nvPr>
            <p:ph type="title"/>
          </p:nvPr>
        </p:nvSpPr>
        <p:spPr/>
        <p:txBody>
          <a:bodyPr/>
          <a:lstStyle/>
          <a:p>
            <a:endParaRPr kumimoji="1" lang="ja-JP" altLang="en-US"/>
          </a:p>
        </p:txBody>
      </p:sp>
      <p:sp>
        <p:nvSpPr>
          <p:cNvPr id="3" name="テキスト プレースホルダー 2">
            <a:extLst>
              <a:ext uri="{FF2B5EF4-FFF2-40B4-BE49-F238E27FC236}">
                <a16:creationId xmlns:a16="http://schemas.microsoft.com/office/drawing/2014/main" id="{8BDC7BED-5598-F363-C53C-059B01D494B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F4DDC16-4193-BE81-DA72-9889A898C614}"/>
              </a:ext>
            </a:extLst>
          </p:cNvPr>
          <p:cNvSpPr>
            <a:spLocks noGrp="1"/>
          </p:cNvSpPr>
          <p:nvPr>
            <p:ph type="sldNum" idx="12"/>
          </p:nvPr>
        </p:nvSpPr>
        <p:spPr/>
        <p:txBody>
          <a:bodyPr/>
          <a:lstStyle/>
          <a:p>
            <a:fld id="{00000000-1234-1234-1234-123412341234}" type="slidenum">
              <a:rPr lang="en-US" altLang="ja-JP" smtClean="0"/>
              <a:pPr/>
              <a:t>48</a:t>
            </a:fld>
            <a:endParaRPr lang="ja-JP" altLang="en-US"/>
          </a:p>
        </p:txBody>
      </p:sp>
      <p:sp>
        <p:nvSpPr>
          <p:cNvPr id="5" name="コンテンツ プレースホルダー 4">
            <a:extLst>
              <a:ext uri="{FF2B5EF4-FFF2-40B4-BE49-F238E27FC236}">
                <a16:creationId xmlns:a16="http://schemas.microsoft.com/office/drawing/2014/main" id="{18FD8EDF-AA33-EB08-F5D1-448897C267B1}"/>
              </a:ext>
            </a:extLst>
          </p:cNvPr>
          <p:cNvSpPr>
            <a:spLocks noGrp="1"/>
          </p:cNvSpPr>
          <p:nvPr>
            <p:ph sz="quarter" idx="13"/>
          </p:nvPr>
        </p:nvSpPr>
        <p:spPr/>
        <p:txBody>
          <a:bodyPr/>
          <a:lstStyle/>
          <a:p>
            <a:endParaRPr kumimoji="1" lang="ja-JP" altLang="en-US"/>
          </a:p>
        </p:txBody>
      </p:sp>
      <p:pic>
        <p:nvPicPr>
          <p:cNvPr id="6" name="図 5">
            <a:extLst>
              <a:ext uri="{FF2B5EF4-FFF2-40B4-BE49-F238E27FC236}">
                <a16:creationId xmlns:a16="http://schemas.microsoft.com/office/drawing/2014/main" id="{F5C090E1-DDF5-C4E8-47AD-5634A0BDDF4C}"/>
              </a:ext>
            </a:extLst>
          </p:cNvPr>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30617259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BAF3D0-58B3-5539-66DC-75CDDD9F3587}"/>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1B0D2E48-6B97-B650-A9BC-B7F231D66E42}"/>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95B38F3-A68A-F4D8-7A3A-80A7C60CC685}"/>
              </a:ext>
            </a:extLst>
          </p:cNvPr>
          <p:cNvSpPr>
            <a:spLocks noGrp="1"/>
          </p:cNvSpPr>
          <p:nvPr>
            <p:ph type="sldNum" sz="quarter" idx="12"/>
          </p:nvPr>
        </p:nvSpPr>
        <p:spPr/>
        <p:txBody>
          <a:bodyPr/>
          <a:lstStyle/>
          <a:p>
            <a:fld id="{532EED41-674A-47A1-9D0E-025CA5A707CB}" type="slidenum">
              <a:rPr kumimoji="1" lang="ja-JP" altLang="en-US" smtClean="0"/>
              <a:t>49</a:t>
            </a:fld>
            <a:endParaRPr kumimoji="1" lang="ja-JP" altLang="en-US"/>
          </a:p>
        </p:txBody>
      </p:sp>
      <p:pic>
        <p:nvPicPr>
          <p:cNvPr id="5" name="図 4">
            <a:extLst>
              <a:ext uri="{FF2B5EF4-FFF2-40B4-BE49-F238E27FC236}">
                <a16:creationId xmlns:a16="http://schemas.microsoft.com/office/drawing/2014/main" id="{A4DB4775-FCCC-3B54-C24F-C15BBBF4045D}"/>
              </a:ext>
            </a:extLst>
          </p:cNvPr>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3354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CF80CC3C-B8D3-1D4E-F987-D3215F9B7316}"/>
              </a:ext>
            </a:extLst>
          </p:cNvPr>
          <p:cNvSpPr>
            <a:spLocks noGrp="1"/>
          </p:cNvSpPr>
          <p:nvPr>
            <p:ph type="sldNum" sz="quarter" idx="12"/>
          </p:nvPr>
        </p:nvSpPr>
        <p:spPr/>
        <p:txBody>
          <a:bodyPr/>
          <a:lstStyle/>
          <a:p>
            <a:fld id="{532EED41-674A-47A1-9D0E-025CA5A707CB}" type="slidenum">
              <a:rPr kumimoji="1" lang="ja-JP" altLang="en-US" smtClean="0"/>
              <a:t>5</a:t>
            </a:fld>
            <a:endParaRPr kumimoji="1" lang="ja-JP" altLang="en-US"/>
          </a:p>
        </p:txBody>
      </p:sp>
      <p:sp>
        <p:nvSpPr>
          <p:cNvPr id="6" name="テキスト ボックス 5">
            <a:extLst>
              <a:ext uri="{FF2B5EF4-FFF2-40B4-BE49-F238E27FC236}">
                <a16:creationId xmlns:a16="http://schemas.microsoft.com/office/drawing/2014/main" id="{112CD024-3521-8D38-C123-1951B30BC638}"/>
              </a:ext>
            </a:extLst>
          </p:cNvPr>
          <p:cNvSpPr txBox="1"/>
          <p:nvPr/>
        </p:nvSpPr>
        <p:spPr>
          <a:xfrm>
            <a:off x="558800" y="539172"/>
            <a:ext cx="10913533" cy="3785652"/>
          </a:xfrm>
          <a:prstGeom prst="rect">
            <a:avLst/>
          </a:prstGeom>
          <a:noFill/>
        </p:spPr>
        <p:txBody>
          <a:bodyPr wrap="square">
            <a:spAutoFit/>
          </a:bodyPr>
          <a:lstStyle/>
          <a:p>
            <a:r>
              <a:rPr lang="ja-JP" altLang="en-US" sz="4400" dirty="0">
                <a:latin typeface="メイリオ" panose="020B0604030504040204" pitchFamily="50" charset="-128"/>
                <a:ea typeface="メイリオ" panose="020B0604030504040204" pitchFamily="50" charset="-128"/>
              </a:rPr>
              <a:t>はじめに</a:t>
            </a:r>
            <a:endParaRPr lang="en-US" altLang="ja-JP" sz="4400" dirty="0">
              <a:latin typeface="メイリオ" panose="020B0604030504040204" pitchFamily="50" charset="-128"/>
              <a:ea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rPr>
              <a:t>平素は＊＊をご愛顧いただきまして大変ありがとうございます。</a:t>
            </a:r>
          </a:p>
          <a:p>
            <a:r>
              <a:rPr lang="ja-JP" altLang="en-US" sz="2800" dirty="0">
                <a:latin typeface="メイリオ" panose="020B0604030504040204" pitchFamily="50" charset="-128"/>
                <a:ea typeface="メイリオ" panose="020B0604030504040204" pitchFamily="50" charset="-128"/>
              </a:rPr>
              <a:t>本書は貴社＊＊＊＊につきまして＊＊＊＊のご提案をまとめました。</a:t>
            </a:r>
          </a:p>
          <a:p>
            <a:r>
              <a:rPr lang="ja-JP" altLang="en-US" sz="2800" dirty="0">
                <a:latin typeface="メイリオ" panose="020B0604030504040204" pitchFamily="50" charset="-128"/>
                <a:ea typeface="メイリオ" panose="020B0604030504040204" pitchFamily="50" charset="-128"/>
              </a:rPr>
              <a:t>これら＊＊が＊＊＊＊に取り組まれている○○○○様の＊＊＊＊の実現にお役にたてるものと確信しております。</a:t>
            </a:r>
          </a:p>
          <a:p>
            <a:r>
              <a:rPr lang="ja-JP" altLang="en-US" sz="2800" dirty="0">
                <a:latin typeface="メイリオ" panose="020B0604030504040204" pitchFamily="50" charset="-128"/>
                <a:ea typeface="メイリオ" panose="020B0604030504040204" pitchFamily="50" charset="-128"/>
              </a:rPr>
              <a:t>なにとぞご検討いただきご採用いただけますようよろしくお願いします。</a:t>
            </a:r>
          </a:p>
        </p:txBody>
      </p:sp>
    </p:spTree>
    <p:extLst>
      <p:ext uri="{BB962C8B-B14F-4D97-AF65-F5344CB8AC3E}">
        <p14:creationId xmlns:p14="http://schemas.microsoft.com/office/powerpoint/2010/main" val="3363809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CD66BF-FD51-CCC3-F0F4-83CBA97117A3}"/>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6D6E551D-CFE3-9BE8-A84D-5EB04D38DE97}"/>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E9D5965-4040-45F9-B999-066AA65C25F1}"/>
              </a:ext>
            </a:extLst>
          </p:cNvPr>
          <p:cNvSpPr>
            <a:spLocks noGrp="1"/>
          </p:cNvSpPr>
          <p:nvPr>
            <p:ph type="sldNum" sz="quarter" idx="12"/>
          </p:nvPr>
        </p:nvSpPr>
        <p:spPr/>
        <p:txBody>
          <a:bodyPr/>
          <a:lstStyle/>
          <a:p>
            <a:fld id="{532EED41-674A-47A1-9D0E-025CA5A707CB}" type="slidenum">
              <a:rPr kumimoji="1" lang="ja-JP" altLang="en-US" smtClean="0"/>
              <a:t>50</a:t>
            </a:fld>
            <a:endParaRPr kumimoji="1" lang="ja-JP" altLang="en-US"/>
          </a:p>
        </p:txBody>
      </p:sp>
      <p:pic>
        <p:nvPicPr>
          <p:cNvPr id="5" name="図 4">
            <a:extLst>
              <a:ext uri="{FF2B5EF4-FFF2-40B4-BE49-F238E27FC236}">
                <a16:creationId xmlns:a16="http://schemas.microsoft.com/office/drawing/2014/main" id="{E6E25560-4ACF-9BD9-70B5-84F51997244B}"/>
              </a:ext>
            </a:extLst>
          </p:cNvPr>
          <p:cNvPicPr>
            <a:picLocks noChangeAspect="1"/>
          </p:cNvPicPr>
          <p:nvPr/>
        </p:nvPicPr>
        <p:blipFill>
          <a:blip r:embed="rId2"/>
          <a:stretch>
            <a:fillRect/>
          </a:stretch>
        </p:blipFill>
        <p:spPr>
          <a:xfrm>
            <a:off x="-1" y="-1"/>
            <a:ext cx="12192001" cy="6858001"/>
          </a:xfrm>
          <a:prstGeom prst="rect">
            <a:avLst/>
          </a:prstGeom>
        </p:spPr>
      </p:pic>
    </p:spTree>
    <p:extLst>
      <p:ext uri="{BB962C8B-B14F-4D97-AF65-F5344CB8AC3E}">
        <p14:creationId xmlns:p14="http://schemas.microsoft.com/office/powerpoint/2010/main" val="3927545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8BC2ADE0-7887-BCAD-892A-8FD1A1ED67E8}"/>
              </a:ext>
            </a:extLst>
          </p:cNvPr>
          <p:cNvSpPr>
            <a:spLocks noChangeArrowheads="1"/>
          </p:cNvSpPr>
          <p:nvPr/>
        </p:nvSpPr>
        <p:spPr bwMode="auto">
          <a:xfrm>
            <a:off x="106473" y="28670"/>
            <a:ext cx="11454121" cy="14554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2221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800" b="1" i="0" u="none" strike="noStrike" cap="none" normalizeH="0" baseline="0" dirty="0">
                <a:ln>
                  <a:noFill/>
                </a:ln>
                <a:solidFill>
                  <a:srgbClr val="CF0606"/>
                </a:solidFill>
                <a:effectLst/>
                <a:latin typeface="メイリオ" panose="020B0604030504040204" pitchFamily="50" charset="-128"/>
                <a:ea typeface="メイリオ" panose="020B0604030504040204" pitchFamily="50" charset="-128"/>
              </a:rPr>
              <a:t>営業を個人技から組織戦へ</a:t>
            </a:r>
            <a:br>
              <a:rPr kumimoji="0" lang="ja-JP" altLang="ja-JP" sz="28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br>
            <a:r>
              <a:rPr kumimoji="0" lang="ja-JP" altLang="ja-JP" sz="2800" b="1" i="0" u="none" strike="noStrike" cap="none" normalizeH="0" baseline="0" dirty="0">
                <a:ln>
                  <a:noFill/>
                </a:ln>
                <a:solidFill>
                  <a:srgbClr val="000080"/>
                </a:solidFill>
                <a:effectLst/>
                <a:latin typeface="メイリオ" panose="020B0604030504040204" pitchFamily="50" charset="-128"/>
                <a:ea typeface="メイリオ" panose="020B0604030504040204" pitchFamily="50" charset="-128"/>
              </a:rPr>
              <a:t>全員が成果を出すチームを構築</a:t>
            </a:r>
            <a:endParaRPr kumimoji="0" lang="ja-JP" altLang="ja-JP" sz="2800" b="1"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4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30年の現場経験と仕組みづくりのノウハウで、営業組織の変革を支援します</a:t>
            </a:r>
            <a:endParaRPr kumimoji="0" lang="ja-JP" altLang="ja-JP" sz="11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FA6209FA-6E09-76A3-FFD3-F9A9384BCA13}"/>
              </a:ext>
            </a:extLst>
          </p:cNvPr>
          <p:cNvSpPr txBox="1"/>
          <p:nvPr/>
        </p:nvSpPr>
        <p:spPr>
          <a:xfrm>
            <a:off x="-1" y="1405896"/>
            <a:ext cx="11777134" cy="1569660"/>
          </a:xfrm>
          <a:prstGeom prst="rect">
            <a:avLst/>
          </a:prstGeom>
          <a:noFill/>
        </p:spPr>
        <p:txBody>
          <a:bodyPr wrap="square">
            <a:spAutoFit/>
          </a:bodyPr>
          <a:lstStyle/>
          <a:p>
            <a:pPr algn="l">
              <a:buNone/>
            </a:pPr>
            <a:r>
              <a:rPr lang="ja-JP" altLang="en-US" sz="2400" b="1" i="0" dirty="0">
                <a:solidFill>
                  <a:srgbClr val="008000"/>
                </a:solidFill>
                <a:effectLst/>
                <a:latin typeface="メイリオ" panose="020B0604030504040204" pitchFamily="50" charset="-128"/>
                <a:ea typeface="メイリオ" panose="020B0604030504040204" pitchFamily="50" charset="-128"/>
              </a:rPr>
              <a:t>私たちの</a:t>
            </a:r>
            <a:r>
              <a:rPr lang="en-US" altLang="ja-JP" sz="2400" b="1" i="0" dirty="0">
                <a:solidFill>
                  <a:srgbClr val="008000"/>
                </a:solidFill>
                <a:effectLst/>
                <a:latin typeface="メイリオ" panose="020B0604030504040204" pitchFamily="50" charset="-128"/>
                <a:ea typeface="メイリオ" panose="020B0604030504040204" pitchFamily="50" charset="-128"/>
              </a:rPr>
              <a:t>Vision</a:t>
            </a:r>
            <a:endParaRPr lang="ja-JP" altLang="en-US" sz="2400" b="0" i="0" dirty="0">
              <a:solidFill>
                <a:srgbClr val="333333"/>
              </a:solidFill>
              <a:effectLst/>
              <a:latin typeface="メイリオ" panose="020B0604030504040204" pitchFamily="50" charset="-128"/>
              <a:ea typeface="メイリオ" panose="020B0604030504040204" pitchFamily="50" charset="-128"/>
            </a:endParaRPr>
          </a:p>
          <a:p>
            <a:pPr algn="l">
              <a:buNone/>
            </a:pPr>
            <a:r>
              <a:rPr lang="ja-JP" altLang="en-US" sz="2400" b="1" i="0" dirty="0">
                <a:solidFill>
                  <a:srgbClr val="000080"/>
                </a:solidFill>
                <a:effectLst/>
                <a:latin typeface="メイリオ" panose="020B0604030504040204" pitchFamily="50" charset="-128"/>
                <a:ea typeface="メイリオ" panose="020B0604030504040204" pitchFamily="50" charset="-128"/>
              </a:rPr>
              <a:t>全社員が成果を出し、幸せを感じられる営業組織を、共につくる</a:t>
            </a:r>
            <a:endParaRPr lang="ja-JP" altLang="en-US" sz="2400" b="1" i="0" dirty="0">
              <a:solidFill>
                <a:srgbClr val="333333"/>
              </a:solidFill>
              <a:effectLst/>
              <a:latin typeface="メイリオ" panose="020B0604030504040204" pitchFamily="50" charset="-128"/>
              <a:ea typeface="メイリオ" panose="020B0604030504040204" pitchFamily="50" charset="-128"/>
            </a:endParaRPr>
          </a:p>
          <a:p>
            <a:pPr algn="l">
              <a:buNone/>
            </a:pPr>
            <a:r>
              <a:rPr lang="en-US" altLang="ja-JP" sz="2400" b="0" i="0" dirty="0">
                <a:solidFill>
                  <a:srgbClr val="333333"/>
                </a:solidFill>
                <a:effectLst/>
                <a:latin typeface="メイリオ" panose="020B0604030504040204" pitchFamily="50" charset="-128"/>
                <a:ea typeface="メイリオ" panose="020B0604030504040204" pitchFamily="50" charset="-128"/>
              </a:rPr>
              <a:t>JSM</a:t>
            </a:r>
            <a:r>
              <a:rPr lang="ja-JP" altLang="en-US" sz="2400" b="0" i="0" dirty="0">
                <a:solidFill>
                  <a:srgbClr val="333333"/>
                </a:solidFill>
                <a:effectLst/>
                <a:latin typeface="メイリオ" panose="020B0604030504040204" pitchFamily="50" charset="-128"/>
                <a:ea typeface="メイリオ" panose="020B0604030504040204" pitchFamily="50" charset="-128"/>
              </a:rPr>
              <a:t>は、単なるノウハウ提供業者ではありません。</a:t>
            </a:r>
            <a:r>
              <a:rPr lang="ja-JP" altLang="en-US" sz="2400" b="1" i="0" dirty="0">
                <a:solidFill>
                  <a:srgbClr val="333333"/>
                </a:solidFill>
                <a:effectLst/>
                <a:latin typeface="メイリオ" panose="020B0604030504040204" pitchFamily="50" charset="-128"/>
                <a:ea typeface="メイリオ" panose="020B0604030504040204" pitchFamily="50" charset="-128"/>
              </a:rPr>
              <a:t>経営と現場をつなぎ、営業と育成を仕組み化し、クライアントの内側から変革を起こす、</a:t>
            </a:r>
            <a:r>
              <a:rPr lang="ja-JP" altLang="en-US" sz="2400" b="0" i="0" dirty="0">
                <a:solidFill>
                  <a:srgbClr val="333333"/>
                </a:solidFill>
                <a:effectLst/>
                <a:latin typeface="メイリオ" panose="020B0604030504040204" pitchFamily="50" charset="-128"/>
                <a:ea typeface="メイリオ" panose="020B0604030504040204" pitchFamily="50" charset="-128"/>
              </a:rPr>
              <a:t>共創型のパートナーです。</a:t>
            </a:r>
          </a:p>
        </p:txBody>
      </p:sp>
      <p:sp>
        <p:nvSpPr>
          <p:cNvPr id="9" name="テキスト ボックス 8">
            <a:extLst>
              <a:ext uri="{FF2B5EF4-FFF2-40B4-BE49-F238E27FC236}">
                <a16:creationId xmlns:a16="http://schemas.microsoft.com/office/drawing/2014/main" id="{059F0F2F-D149-F0A0-E705-BAEE225C30C6}"/>
              </a:ext>
            </a:extLst>
          </p:cNvPr>
          <p:cNvSpPr txBox="1"/>
          <p:nvPr/>
        </p:nvSpPr>
        <p:spPr>
          <a:xfrm>
            <a:off x="-1" y="3202325"/>
            <a:ext cx="11777134" cy="3785652"/>
          </a:xfrm>
          <a:prstGeom prst="rect">
            <a:avLst/>
          </a:prstGeom>
          <a:noFill/>
        </p:spPr>
        <p:txBody>
          <a:bodyPr wrap="square">
            <a:spAutoFit/>
          </a:bodyPr>
          <a:lstStyle/>
          <a:p>
            <a:pPr algn="l">
              <a:buNone/>
            </a:pPr>
            <a:r>
              <a:rPr lang="ja-JP" altLang="en-US" sz="2400" b="1" i="0" dirty="0">
                <a:solidFill>
                  <a:srgbClr val="333333"/>
                </a:solidFill>
                <a:effectLst/>
                <a:latin typeface="メイリオ" panose="020B0604030504040204" pitchFamily="50" charset="-128"/>
                <a:ea typeface="メイリオ" panose="020B0604030504040204" pitchFamily="50" charset="-128"/>
              </a:rPr>
              <a:t>目指すのは、</a:t>
            </a:r>
            <a:endParaRPr lang="ja-JP" altLang="en-US" sz="2400" b="0" i="0" dirty="0">
              <a:solidFill>
                <a:srgbClr val="333333"/>
              </a:solidFill>
              <a:effectLst/>
              <a:latin typeface="メイリオ" panose="020B0604030504040204" pitchFamily="50" charset="-128"/>
              <a:ea typeface="メイリオ" panose="020B0604030504040204" pitchFamily="50" charset="-128"/>
            </a:endParaRPr>
          </a:p>
          <a:p>
            <a:pPr algn="l">
              <a:buFont typeface="Arial" panose="020B0604020202020204" pitchFamily="34" charset="0"/>
              <a:buChar char="•"/>
            </a:pPr>
            <a:r>
              <a:rPr lang="ja-JP" altLang="en-US" sz="2400" b="1" i="0" dirty="0">
                <a:solidFill>
                  <a:srgbClr val="000080"/>
                </a:solidFill>
                <a:effectLst/>
                <a:latin typeface="メイリオ" panose="020B0604030504040204" pitchFamily="50" charset="-128"/>
                <a:ea typeface="メイリオ" panose="020B0604030504040204" pitchFamily="50" charset="-128"/>
              </a:rPr>
              <a:t>誰がやっても成果が出る営業組織</a:t>
            </a:r>
            <a:endParaRPr lang="ja-JP" altLang="en-US" sz="2400" b="0" i="0" dirty="0">
              <a:solidFill>
                <a:srgbClr val="333333"/>
              </a:solidFill>
              <a:effectLst/>
              <a:latin typeface="メイリオ" panose="020B0604030504040204" pitchFamily="50" charset="-128"/>
              <a:ea typeface="メイリオ" panose="020B0604030504040204" pitchFamily="50" charset="-128"/>
            </a:endParaRPr>
          </a:p>
          <a:p>
            <a:pPr algn="l">
              <a:buFont typeface="Arial" panose="020B0604020202020204" pitchFamily="34" charset="0"/>
              <a:buChar char="•"/>
            </a:pPr>
            <a:r>
              <a:rPr lang="ja-JP" altLang="en-US" sz="2400" b="1" i="0" dirty="0">
                <a:solidFill>
                  <a:srgbClr val="000080"/>
                </a:solidFill>
                <a:effectLst/>
                <a:latin typeface="メイリオ" panose="020B0604030504040204" pitchFamily="50" charset="-128"/>
                <a:ea typeface="メイリオ" panose="020B0604030504040204" pitchFamily="50" charset="-128"/>
              </a:rPr>
              <a:t>自ら考え行動する人材が育つ企業</a:t>
            </a:r>
            <a:endParaRPr lang="ja-JP" altLang="en-US" sz="2400" b="0" i="0" dirty="0">
              <a:solidFill>
                <a:srgbClr val="333333"/>
              </a:solidFill>
              <a:effectLst/>
              <a:latin typeface="メイリオ" panose="020B0604030504040204" pitchFamily="50" charset="-128"/>
              <a:ea typeface="メイリオ" panose="020B0604030504040204" pitchFamily="50" charset="-128"/>
            </a:endParaRPr>
          </a:p>
          <a:p>
            <a:pPr algn="l">
              <a:buFont typeface="Arial" panose="020B0604020202020204" pitchFamily="34" charset="0"/>
              <a:buChar char="•"/>
            </a:pPr>
            <a:r>
              <a:rPr lang="ja-JP" altLang="en-US" sz="2400" b="1" i="0" dirty="0">
                <a:solidFill>
                  <a:srgbClr val="000080"/>
                </a:solidFill>
                <a:effectLst/>
                <a:latin typeface="メイリオ" panose="020B0604030504040204" pitchFamily="50" charset="-128"/>
                <a:ea typeface="メイリオ" panose="020B0604030504040204" pitchFamily="50" charset="-128"/>
              </a:rPr>
              <a:t>企業の成長と社員の幸福が両立する経営</a:t>
            </a:r>
            <a:endParaRPr lang="ja-JP" altLang="en-US" sz="2400" b="0" i="0" dirty="0">
              <a:solidFill>
                <a:srgbClr val="333333"/>
              </a:solidFill>
              <a:effectLst/>
              <a:latin typeface="メイリオ" panose="020B0604030504040204" pitchFamily="50" charset="-128"/>
              <a:ea typeface="メイリオ" panose="020B0604030504040204" pitchFamily="50" charset="-128"/>
            </a:endParaRPr>
          </a:p>
          <a:p>
            <a:pPr algn="l">
              <a:buNone/>
            </a:pPr>
            <a:r>
              <a:rPr lang="ja-JP" altLang="en-US" sz="2400" b="0" i="0" dirty="0">
                <a:solidFill>
                  <a:srgbClr val="333333"/>
                </a:solidFill>
                <a:effectLst/>
                <a:latin typeface="メイリオ" panose="020B0604030504040204" pitchFamily="50" charset="-128"/>
                <a:ea typeface="メイリオ" panose="020B0604030504040204" pitchFamily="50" charset="-128"/>
              </a:rPr>
              <a:t>経営を支えるのは、“再現性ある営業力”と“人の成長”です。その仕組みづくりを、私たちと共に実現しませんか？</a:t>
            </a:r>
          </a:p>
          <a:p>
            <a:pPr algn="l">
              <a:buNone/>
            </a:pPr>
            <a:r>
              <a:rPr lang="ja-JP" altLang="en-US" sz="2400" b="0" i="0" dirty="0">
                <a:solidFill>
                  <a:srgbClr val="333333"/>
                </a:solidFill>
                <a:effectLst/>
                <a:latin typeface="メイリオ" panose="020B0604030504040204" pitchFamily="50" charset="-128"/>
                <a:ea typeface="メイリオ" panose="020B0604030504040204" pitchFamily="50" charset="-128"/>
              </a:rPr>
              <a:t> </a:t>
            </a:r>
          </a:p>
          <a:p>
            <a:pPr algn="l">
              <a:buNone/>
            </a:pPr>
            <a:r>
              <a:rPr lang="ja-JP" altLang="en-US" sz="2400" b="1" i="0" dirty="0">
                <a:solidFill>
                  <a:srgbClr val="CF0606"/>
                </a:solidFill>
                <a:effectLst/>
                <a:latin typeface="メイリオ" panose="020B0604030504040204" pitchFamily="50" charset="-128"/>
                <a:ea typeface="メイリオ" panose="020B0604030504040204" pitchFamily="50" charset="-128"/>
              </a:rPr>
              <a:t>営業の再現性を確立し、経営の未来を支える営業組織をつくる</a:t>
            </a:r>
            <a:endParaRPr lang="ja-JP" altLang="en-US" sz="2400" b="1" i="0" dirty="0">
              <a:solidFill>
                <a:srgbClr val="333333"/>
              </a:solidFill>
              <a:effectLst/>
              <a:latin typeface="メイリオ" panose="020B0604030504040204" pitchFamily="50" charset="-128"/>
              <a:ea typeface="メイリオ" panose="020B0604030504040204" pitchFamily="50" charset="-128"/>
            </a:endParaRPr>
          </a:p>
          <a:p>
            <a:pPr algn="l">
              <a:buNone/>
            </a:pPr>
            <a:r>
              <a:rPr lang="en-US" altLang="ja-JP" sz="2400" b="0" i="0" dirty="0">
                <a:solidFill>
                  <a:srgbClr val="333333"/>
                </a:solidFill>
                <a:effectLst/>
                <a:latin typeface="メイリオ" panose="020B0604030504040204" pitchFamily="50" charset="-128"/>
                <a:ea typeface="メイリオ" panose="020B0604030504040204" pitchFamily="50" charset="-128"/>
              </a:rPr>
              <a:t>JSM</a:t>
            </a:r>
            <a:r>
              <a:rPr lang="ja-JP" altLang="en-US" sz="2400" b="0" i="0" dirty="0">
                <a:solidFill>
                  <a:srgbClr val="333333"/>
                </a:solidFill>
                <a:effectLst/>
                <a:latin typeface="メイリオ" panose="020B0604030504040204" pitchFamily="50" charset="-128"/>
                <a:ea typeface="メイリオ" panose="020B0604030504040204" pitchFamily="50" charset="-128"/>
              </a:rPr>
              <a:t>ジャパンセールスマネジメント株式会社は、営業マン一人ひとりの力を高めるだけでなく、</a:t>
            </a:r>
            <a:r>
              <a:rPr lang="ja-JP" altLang="en-US" sz="2400" b="1" i="0" dirty="0">
                <a:solidFill>
                  <a:srgbClr val="333333"/>
                </a:solidFill>
                <a:effectLst/>
                <a:latin typeface="メイリオ" panose="020B0604030504040204" pitchFamily="50" charset="-128"/>
                <a:ea typeface="メイリオ" panose="020B0604030504040204" pitchFamily="50" charset="-128"/>
              </a:rPr>
              <a:t>組織として成果を出し続けられる営業チームを構築する会社</a:t>
            </a:r>
            <a:r>
              <a:rPr lang="ja-JP" altLang="en-US" sz="2400" b="0" i="0" dirty="0">
                <a:solidFill>
                  <a:srgbClr val="333333"/>
                </a:solidFill>
                <a:effectLst/>
                <a:latin typeface="メイリオ" panose="020B0604030504040204" pitchFamily="50" charset="-128"/>
                <a:ea typeface="メイリオ" panose="020B0604030504040204" pitchFamily="50" charset="-128"/>
              </a:rPr>
              <a:t>です。</a:t>
            </a:r>
          </a:p>
        </p:txBody>
      </p:sp>
    </p:spTree>
    <p:extLst>
      <p:ext uri="{BB962C8B-B14F-4D97-AF65-F5344CB8AC3E}">
        <p14:creationId xmlns:p14="http://schemas.microsoft.com/office/powerpoint/2010/main" val="2642665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43B49-6710-69B8-8287-97B5BC2993FC}"/>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BC24A56B-98C7-304E-5B54-9435A0E9DFCF}"/>
              </a:ext>
            </a:extLst>
          </p:cNvPr>
          <p:cNvSpPr>
            <a:spLocks noChangeArrowheads="1"/>
          </p:cNvSpPr>
          <p:nvPr/>
        </p:nvSpPr>
        <p:spPr bwMode="auto">
          <a:xfrm>
            <a:off x="2527510" y="5322869"/>
            <a:ext cx="7136979" cy="14896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10000"/>
              </a:lnSpc>
              <a:spcBef>
                <a:spcPct val="0"/>
              </a:spcBef>
              <a:spcAft>
                <a:spcPct val="0"/>
              </a:spcAft>
              <a:buClrTx/>
              <a:buSzTx/>
              <a:buFontTx/>
              <a:buNone/>
              <a:tabLst/>
            </a:pPr>
            <a:r>
              <a:rPr kumimoji="0" lang="ja-JP" altLang="ja-JP" sz="280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ジャパンセールスマネジメント株式会社</a:t>
            </a:r>
            <a:endParaRPr kumimoji="0" lang="ja-JP" altLang="ja-JP" sz="280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ja-JP" altLang="en-US" sz="20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電話：０８０－９３４２－５４５１</a:t>
            </a:r>
            <a:endParaRPr kumimoji="0" lang="en-US" altLang="ja-JP" sz="20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endParaRPr>
          </a:p>
          <a:p>
            <a:pPr marL="0" marR="0" lvl="0" indent="0" algn="ctr" defTabSz="914400" rtl="0" eaLnBrk="0" fontAlgn="base" latinLnBrk="0" hangingPunct="0">
              <a:lnSpc>
                <a:spcPct val="110000"/>
              </a:lnSpc>
              <a:spcBef>
                <a:spcPct val="0"/>
              </a:spcBef>
              <a:spcAft>
                <a:spcPct val="0"/>
              </a:spcAft>
              <a:buClrTx/>
              <a:buSzTx/>
              <a:buFontTx/>
              <a:buNone/>
              <a:tabLst/>
            </a:pPr>
            <a:r>
              <a:rPr kumimoji="0" lang="ja-JP" altLang="ja-JP" sz="20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メール：</a:t>
            </a:r>
            <a:r>
              <a:rPr kumimoji="0" lang="ja-JP" altLang="ja-JP" sz="2000" b="0" i="0" u="sng" strike="noStrike" cap="none" normalizeH="0" baseline="0" dirty="0">
                <a:ln>
                  <a:noFill/>
                </a:ln>
                <a:solidFill>
                  <a:srgbClr val="1967D2"/>
                </a:solidFill>
                <a:effectLst/>
                <a:latin typeface="メイリオ" panose="020B0604030504040204" pitchFamily="50" charset="-128"/>
                <a:ea typeface="メイリオ" panose="020B0604030504040204" pitchFamily="50" charset="-128"/>
                <a:hlinkClick r:id="rId2"/>
              </a:rPr>
              <a:t>info@jsm-c.jp</a:t>
            </a:r>
            <a:br>
              <a:rPr kumimoji="0" lang="ja-JP" altLang="ja-JP" sz="20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br>
            <a:r>
              <a:rPr kumimoji="0" lang="ja-JP" altLang="ja-JP" sz="2000" b="0" i="0" u="none" strike="noStrike" cap="none" normalizeH="0" baseline="0" dirty="0">
                <a:ln>
                  <a:noFill/>
                </a:ln>
                <a:solidFill>
                  <a:srgbClr val="333333"/>
                </a:solidFill>
                <a:effectLst/>
                <a:latin typeface="メイリオ" panose="020B0604030504040204" pitchFamily="50" charset="-128"/>
                <a:ea typeface="メイリオ" panose="020B0604030504040204" pitchFamily="50" charset="-128"/>
              </a:rPr>
              <a:t>神奈川県横浜市港南区下永谷3丁目48番11号</a:t>
            </a:r>
            <a:endParaRPr kumimoji="0" lang="ja-JP" altLang="ja-JP" sz="2000" b="0"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859D13DE-397F-EEF0-493F-6A19E0FE8DE6}"/>
              </a:ext>
            </a:extLst>
          </p:cNvPr>
          <p:cNvSpPr txBox="1"/>
          <p:nvPr/>
        </p:nvSpPr>
        <p:spPr>
          <a:xfrm>
            <a:off x="627185" y="3671601"/>
            <a:ext cx="10309012" cy="461665"/>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お問い合わせフォーム　</a:t>
            </a:r>
            <a:r>
              <a:rPr kumimoji="1" lang="en-US" altLang="ja-JP" sz="2400" dirty="0">
                <a:latin typeface="メイリオ" panose="020B0604030504040204" pitchFamily="50" charset="-128"/>
                <a:ea typeface="メイリオ" panose="020B0604030504040204" pitchFamily="50" charset="-128"/>
                <a:hlinkClick r:id="rId3"/>
              </a:rPr>
              <a:t>https://form.os7.biz/f/8e73ac6d/</a:t>
            </a:r>
            <a:endParaRPr kumimoji="1" lang="en-US" altLang="ja-JP" sz="24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35ADD7A3-29CB-A95B-D4E2-C6B18AA6E0BC}"/>
              </a:ext>
            </a:extLst>
          </p:cNvPr>
          <p:cNvSpPr txBox="1"/>
          <p:nvPr/>
        </p:nvSpPr>
        <p:spPr>
          <a:xfrm>
            <a:off x="627185" y="3198167"/>
            <a:ext cx="7695325"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ja-JP" altLang="en-US" sz="2400" dirty="0">
                <a:latin typeface="メイリオ" panose="020B0604030504040204" pitchFamily="50" charset="-128"/>
                <a:ea typeface="メイリオ" panose="020B0604030504040204" pitchFamily="50" charset="-128"/>
              </a:rPr>
              <a:t>ご相談やセミナー研修依頼・取材など何でもお気軽に</a:t>
            </a:r>
            <a:endParaRPr kumimoji="1" lang="ja-JP" altLang="en-US" sz="24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AC0782A1-7F5F-BE20-A950-30FE94F57388}"/>
              </a:ext>
            </a:extLst>
          </p:cNvPr>
          <p:cNvPicPr>
            <a:picLocks noChangeAspect="1"/>
          </p:cNvPicPr>
          <p:nvPr/>
        </p:nvPicPr>
        <p:blipFill>
          <a:blip r:embed="rId4"/>
          <a:stretch>
            <a:fillRect/>
          </a:stretch>
        </p:blipFill>
        <p:spPr>
          <a:xfrm>
            <a:off x="9996632" y="2910255"/>
            <a:ext cx="1416165" cy="1352820"/>
          </a:xfrm>
          <a:prstGeom prst="rect">
            <a:avLst/>
          </a:prstGeom>
        </p:spPr>
      </p:pic>
      <p:sp>
        <p:nvSpPr>
          <p:cNvPr id="7" name="テキスト ボックス 6">
            <a:extLst>
              <a:ext uri="{FF2B5EF4-FFF2-40B4-BE49-F238E27FC236}">
                <a16:creationId xmlns:a16="http://schemas.microsoft.com/office/drawing/2014/main" id="{1717D0D8-9FEB-898E-9DA8-9C68143D98E7}"/>
              </a:ext>
            </a:extLst>
          </p:cNvPr>
          <p:cNvSpPr txBox="1"/>
          <p:nvPr/>
        </p:nvSpPr>
        <p:spPr>
          <a:xfrm>
            <a:off x="627184" y="358340"/>
            <a:ext cx="10937630" cy="2123658"/>
          </a:xfrm>
          <a:prstGeom prst="rect">
            <a:avLst/>
          </a:prstGeom>
          <a:noFill/>
        </p:spPr>
        <p:txBody>
          <a:bodyPr wrap="square">
            <a:spAutoFit/>
          </a:bodyPr>
          <a:lstStyle/>
          <a:p>
            <a:pPr>
              <a:lnSpc>
                <a:spcPct val="110000"/>
              </a:lnSpc>
            </a:pPr>
            <a:r>
              <a:rPr lang="ja-JP" altLang="en-US" sz="2400" dirty="0">
                <a:latin typeface="メイリオ" panose="020B0604030504040204" pitchFamily="50" charset="-128"/>
                <a:ea typeface="メイリオ" panose="020B0604030504040204" pitchFamily="50" charset="-128"/>
              </a:rPr>
              <a:t>ジャパンセールスマネジメント株式会社は、豊富な経験と実績に基づき、</a:t>
            </a:r>
            <a:r>
              <a:rPr lang="en-US" altLang="ja-JP" sz="2400" dirty="0">
                <a:latin typeface="メイリオ" panose="020B0604030504040204" pitchFamily="50" charset="-128"/>
                <a:ea typeface="メイリオ" panose="020B0604030504040204" pitchFamily="50" charset="-128"/>
              </a:rPr>
              <a:t>B2B</a:t>
            </a:r>
            <a:r>
              <a:rPr lang="ja-JP" altLang="en-US" sz="2400" dirty="0">
                <a:latin typeface="メイリオ" panose="020B0604030504040204" pitchFamily="50" charset="-128"/>
                <a:ea typeface="メイリオ" panose="020B0604030504040204" pitchFamily="50" charset="-128"/>
              </a:rPr>
              <a:t>企業の営業力強化と組織の発展をサポートします。当社の提供するサービスは、確かな手法と実践的なアプローチを通じて、お客様の課題に真摯に向き合い解決へ導きます。営業の基本から始まる実績豊富なトレーニングプログラムにより、社員様の成長とお客様の売上成長を全力でサポートいたします。</a:t>
            </a:r>
          </a:p>
        </p:txBody>
      </p:sp>
      <p:sp>
        <p:nvSpPr>
          <p:cNvPr id="3" name="テキスト ボックス 2">
            <a:extLst>
              <a:ext uri="{FF2B5EF4-FFF2-40B4-BE49-F238E27FC236}">
                <a16:creationId xmlns:a16="http://schemas.microsoft.com/office/drawing/2014/main" id="{34F3C4FF-E5CD-BBD0-0380-1D61D0D1CE1A}"/>
              </a:ext>
            </a:extLst>
          </p:cNvPr>
          <p:cNvSpPr txBox="1"/>
          <p:nvPr/>
        </p:nvSpPr>
        <p:spPr>
          <a:xfrm>
            <a:off x="10213978" y="6443176"/>
            <a:ext cx="2091265" cy="369332"/>
          </a:xfrm>
          <a:prstGeom prst="rect">
            <a:avLst/>
          </a:prstGeom>
          <a:noFill/>
        </p:spPr>
        <p:txBody>
          <a:bodyPr wrap="square" rtlCol="0">
            <a:spAutoFit/>
          </a:bodyPr>
          <a:lstStyle/>
          <a:p>
            <a:r>
              <a:rPr kumimoji="1" lang="ja-JP" altLang="en-US" sz="1800" dirty="0">
                <a:latin typeface="メイリオ" panose="020B0604030504040204" pitchFamily="50" charset="-128"/>
                <a:ea typeface="メイリオ" panose="020B0604030504040204" pitchFamily="50" charset="-128"/>
              </a:rPr>
              <a:t>（</a:t>
            </a:r>
            <a:r>
              <a:rPr kumimoji="1" lang="en-US" altLang="ja-JP" sz="1800" dirty="0">
                <a:latin typeface="メイリオ" panose="020B0604030504040204" pitchFamily="50" charset="-128"/>
                <a:ea typeface="メイリオ" panose="020B0604030504040204" pitchFamily="50" charset="-128"/>
              </a:rPr>
              <a:t>2025</a:t>
            </a:r>
            <a:r>
              <a:rPr kumimoji="1" lang="ja-JP" altLang="en-US" sz="1800" dirty="0">
                <a:latin typeface="メイリオ" panose="020B0604030504040204" pitchFamily="50" charset="-128"/>
                <a:ea typeface="メイリオ" panose="020B0604030504040204" pitchFamily="50" charset="-128"/>
              </a:rPr>
              <a:t>年</a:t>
            </a:r>
            <a:r>
              <a:rPr kumimoji="1" lang="en-US" altLang="ja-JP" sz="1800" dirty="0">
                <a:latin typeface="メイリオ" panose="020B0604030504040204" pitchFamily="50" charset="-128"/>
                <a:ea typeface="メイリオ" panose="020B0604030504040204" pitchFamily="50" charset="-128"/>
              </a:rPr>
              <a:t>7</a:t>
            </a:r>
            <a:r>
              <a:rPr kumimoji="1" lang="ja-JP" altLang="en-US" sz="1800" dirty="0">
                <a:latin typeface="メイリオ" panose="020B0604030504040204" pitchFamily="50" charset="-128"/>
                <a:ea typeface="メイリオ" panose="020B0604030504040204" pitchFamily="50" charset="-128"/>
              </a:rPr>
              <a:t>月）</a:t>
            </a:r>
          </a:p>
        </p:txBody>
      </p:sp>
      <p:pic>
        <p:nvPicPr>
          <p:cNvPr id="1026" name="Picture 2">
            <a:extLst>
              <a:ext uri="{FF2B5EF4-FFF2-40B4-BE49-F238E27FC236}">
                <a16:creationId xmlns:a16="http://schemas.microsoft.com/office/drawing/2014/main" id="{B8F17C39-EC39-5341-BC44-415B0908B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185" y="5365068"/>
            <a:ext cx="1405239" cy="1405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20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BAACDE-7543-4722-8B84-5A27069EB53C}"/>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お客様を取り巻く環境変化（</a:t>
            </a:r>
            <a:r>
              <a:rPr lang="en-US" altLang="ja-JP" sz="4000" dirty="0">
                <a:latin typeface="メイリオ" panose="020B0604030504040204" pitchFamily="50" charset="-128"/>
                <a:ea typeface="メイリオ" panose="020B0604030504040204" pitchFamily="50" charset="-128"/>
              </a:rPr>
              <a:t>WHY</a:t>
            </a:r>
            <a:r>
              <a:rPr lang="ja-JP" altLang="en-US" sz="4000" dirty="0">
                <a:latin typeface="メイリオ" panose="020B0604030504040204" pitchFamily="50" charset="-128"/>
                <a:ea typeface="メイリオ" panose="020B0604030504040204" pitchFamily="50" charset="-128"/>
              </a:rPr>
              <a:t> </a:t>
            </a:r>
            <a:r>
              <a:rPr lang="en-US" altLang="ja-JP" sz="4000" dirty="0">
                <a:latin typeface="メイリオ" panose="020B0604030504040204" pitchFamily="50" charset="-128"/>
                <a:ea typeface="メイリオ" panose="020B0604030504040204" pitchFamily="50" charset="-128"/>
              </a:rPr>
              <a:t>NOW</a:t>
            </a:r>
            <a:r>
              <a:rPr lang="ja-JP" altLang="en-US" sz="4000" dirty="0">
                <a:latin typeface="メイリオ" panose="020B0604030504040204" pitchFamily="50" charset="-128"/>
                <a:ea typeface="メイリオ" panose="020B0604030504040204" pitchFamily="50" charset="-128"/>
              </a:rPr>
              <a:t>）</a:t>
            </a:r>
          </a:p>
        </p:txBody>
      </p:sp>
      <p:sp>
        <p:nvSpPr>
          <p:cNvPr id="6" name="スライド番号プレースホルダー 5">
            <a:extLst>
              <a:ext uri="{FF2B5EF4-FFF2-40B4-BE49-F238E27FC236}">
                <a16:creationId xmlns:a16="http://schemas.microsoft.com/office/drawing/2014/main" id="{5ED5770A-78FA-4C85-B117-0E2E0498D12D}"/>
              </a:ext>
            </a:extLst>
          </p:cNvPr>
          <p:cNvSpPr>
            <a:spLocks noGrp="1"/>
          </p:cNvSpPr>
          <p:nvPr>
            <p:ph type="sldNum" sz="quarter" idx="12"/>
          </p:nvPr>
        </p:nvSpPr>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6</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2B24F00-6FF3-4413-AC39-14B7F416611C}"/>
              </a:ext>
            </a:extLst>
          </p:cNvPr>
          <p:cNvSpPr txBox="1"/>
          <p:nvPr/>
        </p:nvSpPr>
        <p:spPr>
          <a:xfrm>
            <a:off x="993302" y="2500025"/>
            <a:ext cx="9956085" cy="3046988"/>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1" lang="en-US" altLang="ja-JP" sz="2400" dirty="0">
                <a:solidFill>
                  <a:srgbClr val="FF0000"/>
                </a:solidFill>
                <a:latin typeface="メイリオ" panose="020B0604030504040204" pitchFamily="50" charset="-128"/>
                <a:ea typeface="メイリオ" panose="020B0604030504040204" pitchFamily="50" charset="-128"/>
              </a:rPr>
              <a:t>WHY NOW</a:t>
            </a:r>
            <a:r>
              <a:rPr kumimoji="1" lang="ja-JP" altLang="en-US" sz="2400" dirty="0">
                <a:solidFill>
                  <a:srgbClr val="0000FF"/>
                </a:solidFill>
                <a:latin typeface="メイリオ" panose="020B0604030504040204" pitchFamily="50" charset="-128"/>
                <a:ea typeface="メイリオ" panose="020B0604030504040204" pitchFamily="50" charset="-128"/>
              </a:rPr>
              <a:t>でＹＥＳをとる</a:t>
            </a:r>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お客様が直面されている外部環境</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solidFill>
                <a:srgbClr val="0000FF"/>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お客様が現在置かれている事業環境についての認識を表して共感を伝える。お客様から分かってくれているという信頼構築、「分かります、だから今こそお客様は私どもが提案する商品やサービスを導入する必要があります」と伝えるための伏線。</a:t>
            </a:r>
          </a:p>
          <a:p>
            <a:endParaRPr lang="en-US" altLang="ja-JP" sz="2400" dirty="0">
              <a:solidFill>
                <a:srgbClr val="0000FF"/>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81CDD3F-6288-94CB-90B7-49CC3605C93C}"/>
              </a:ext>
            </a:extLst>
          </p:cNvPr>
          <p:cNvSpPr txBox="1"/>
          <p:nvPr/>
        </p:nvSpPr>
        <p:spPr>
          <a:xfrm>
            <a:off x="672459" y="1467013"/>
            <a:ext cx="10597773" cy="523220"/>
          </a:xfrm>
          <a:prstGeom prst="rect">
            <a:avLst/>
          </a:prstGeom>
          <a:noFill/>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a:t>
            </a:r>
            <a:r>
              <a:rPr lang="en-US" altLang="ja-JP" sz="2800" dirty="0">
                <a:solidFill>
                  <a:srgbClr val="FF0000"/>
                </a:solidFill>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事業環境・外部環境・チャンスやピンチ・お客様のお客様）</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1583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BAACDE-7543-4722-8B84-5A27069EB53C}"/>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お客様を取り巻く環境変化（</a:t>
            </a:r>
            <a:r>
              <a:rPr lang="en-US" altLang="ja-JP" sz="4000" dirty="0">
                <a:latin typeface="メイリオ" panose="020B0604030504040204" pitchFamily="50" charset="-128"/>
                <a:ea typeface="メイリオ" panose="020B0604030504040204" pitchFamily="50" charset="-128"/>
              </a:rPr>
              <a:t>HWY ME</a:t>
            </a:r>
            <a:r>
              <a:rPr lang="ja-JP" altLang="en-US" sz="4000" dirty="0">
                <a:latin typeface="メイリオ" panose="020B0604030504040204" pitchFamily="50" charset="-128"/>
                <a:ea typeface="メイリオ" panose="020B0604030504040204" pitchFamily="50" charset="-128"/>
              </a:rPr>
              <a:t>）</a:t>
            </a:r>
          </a:p>
        </p:txBody>
      </p:sp>
      <p:sp>
        <p:nvSpPr>
          <p:cNvPr id="6" name="スライド番号プレースホルダー 5">
            <a:extLst>
              <a:ext uri="{FF2B5EF4-FFF2-40B4-BE49-F238E27FC236}">
                <a16:creationId xmlns:a16="http://schemas.microsoft.com/office/drawing/2014/main" id="{5ED5770A-78FA-4C85-B117-0E2E0498D12D}"/>
              </a:ext>
            </a:extLst>
          </p:cNvPr>
          <p:cNvSpPr>
            <a:spLocks noGrp="1"/>
          </p:cNvSpPr>
          <p:nvPr>
            <p:ph type="sldNum" sz="quarter" idx="12"/>
          </p:nvPr>
        </p:nvSpPr>
        <p:spPr/>
        <p:txBody>
          <a:bodyPr/>
          <a:lstStyle/>
          <a:p>
            <a:fld id="{532EED41-674A-47A1-9D0E-025CA5A707CB}" type="slidenum">
              <a:rPr kumimoji="1" lang="ja-JP" altLang="en-US" smtClean="0"/>
              <a:t>7</a:t>
            </a:fld>
            <a:endParaRPr kumimoji="1" lang="ja-JP" altLang="en-US"/>
          </a:p>
        </p:txBody>
      </p:sp>
      <p:sp>
        <p:nvSpPr>
          <p:cNvPr id="4" name="テキスト ボックス 3">
            <a:extLst>
              <a:ext uri="{FF2B5EF4-FFF2-40B4-BE49-F238E27FC236}">
                <a16:creationId xmlns:a16="http://schemas.microsoft.com/office/drawing/2014/main" id="{42B24F00-6FF3-4413-AC39-14B7F416611C}"/>
              </a:ext>
            </a:extLst>
          </p:cNvPr>
          <p:cNvSpPr txBox="1"/>
          <p:nvPr/>
        </p:nvSpPr>
        <p:spPr>
          <a:xfrm>
            <a:off x="1324650" y="2315359"/>
            <a:ext cx="9930425" cy="3416320"/>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ja-JP" sz="2400" dirty="0">
                <a:solidFill>
                  <a:srgbClr val="FF0000"/>
                </a:solidFill>
                <a:latin typeface="メイリオ" panose="020B0604030504040204" pitchFamily="50" charset="-128"/>
                <a:ea typeface="メイリオ" panose="020B0604030504040204" pitchFamily="50" charset="-128"/>
              </a:rPr>
              <a:t>WHY ME</a:t>
            </a:r>
            <a:r>
              <a:rPr lang="ja-JP" altLang="en-US" sz="2400" dirty="0">
                <a:solidFill>
                  <a:srgbClr val="0000FF"/>
                </a:solidFill>
                <a:latin typeface="メイリオ" panose="020B0604030504040204" pitchFamily="50" charset="-128"/>
                <a:ea typeface="メイリオ" panose="020B0604030504040204" pitchFamily="50" charset="-128"/>
              </a:rPr>
              <a:t>でＹＥＳをとる</a:t>
            </a:r>
            <a:endParaRPr lang="en-US" altLang="ja-JP" sz="2400" dirty="0">
              <a:solidFill>
                <a:srgbClr val="0000FF"/>
              </a:solidFill>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そんな中、わが社はこのように取り組んでいます</a:t>
            </a:r>
            <a:br>
              <a:rPr lang="en-US" altLang="ja-JP" sz="2400" dirty="0">
                <a:solidFill>
                  <a:srgbClr val="0000FF"/>
                </a:solidFill>
                <a:latin typeface="メイリオ" panose="020B0604030504040204" pitchFamily="50" charset="-128"/>
                <a:ea typeface="メイリオ" panose="020B0604030504040204" pitchFamily="50" charset="-128"/>
              </a:rPr>
            </a:br>
            <a:r>
              <a:rPr lang="ja-JP" altLang="en-US" sz="2400" dirty="0">
                <a:solidFill>
                  <a:srgbClr val="0000FF"/>
                </a:solidFill>
                <a:latin typeface="メイリオ" panose="020B0604030504040204" pitchFamily="50" charset="-128"/>
                <a:ea typeface="メイリオ" panose="020B0604030504040204" pitchFamily="50" charset="-128"/>
              </a:rPr>
              <a:t>（御社が買うべきは私たちからです）</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solidFill>
                <a:srgbClr val="0000FF"/>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そのような事業環境で頑張っているお客様に向けて、「自社はこのような思いとこだわりで、このような事業を進めています」ということを表し自社の取組に共感を得てもらる。だから私たちをパートナーとして選んでください、と伝えていく。</a:t>
            </a:r>
          </a:p>
          <a:p>
            <a:endParaRPr lang="en-US" altLang="ja-JP" sz="2400" dirty="0">
              <a:solidFill>
                <a:srgbClr val="0000FF"/>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81CDD3F-6288-94CB-90B7-49CC3605C93C}"/>
              </a:ext>
            </a:extLst>
          </p:cNvPr>
          <p:cNvSpPr txBox="1"/>
          <p:nvPr/>
        </p:nvSpPr>
        <p:spPr>
          <a:xfrm>
            <a:off x="583019" y="1517878"/>
            <a:ext cx="4134465" cy="523220"/>
          </a:xfrm>
          <a:prstGeom prst="rect">
            <a:avLst/>
          </a:prstGeom>
          <a:noFill/>
        </p:spPr>
        <p:txBody>
          <a:bodyPr wrap="non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a:t>
            </a:r>
            <a:r>
              <a:rPr kumimoji="1" lang="en-US" altLang="ja-JP" sz="2800" dirty="0">
                <a:solidFill>
                  <a:srgbClr val="FF0000"/>
                </a:solidFill>
                <a:latin typeface="メイリオ" panose="020B0604030504040204" pitchFamily="50" charset="-128"/>
                <a:ea typeface="メイリオ" panose="020B0604030504040204" pitchFamily="50" charset="-128"/>
              </a:rPr>
              <a:t>※</a:t>
            </a:r>
            <a:r>
              <a:rPr kumimoji="1" lang="ja-JP" altLang="en-US" sz="2800" dirty="0">
                <a:solidFill>
                  <a:srgbClr val="FF0000"/>
                </a:solidFill>
                <a:latin typeface="メイリオ" panose="020B0604030504040204" pitchFamily="50" charset="-128"/>
                <a:ea typeface="メイリオ" panose="020B0604030504040204" pitchFamily="50" charset="-128"/>
              </a:rPr>
              <a:t>自社の取組・強み）</a:t>
            </a:r>
          </a:p>
        </p:txBody>
      </p:sp>
    </p:spTree>
    <p:extLst>
      <p:ext uri="{BB962C8B-B14F-4D97-AF65-F5344CB8AC3E}">
        <p14:creationId xmlns:p14="http://schemas.microsoft.com/office/powerpoint/2010/main" val="1372091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5ED5127-6CAF-4828-9D1C-CEADF9A7264A}"/>
              </a:ext>
            </a:extLst>
          </p:cNvPr>
          <p:cNvSpPr>
            <a:spLocks noGrp="1"/>
          </p:cNvSpPr>
          <p:nvPr>
            <p:ph type="title"/>
          </p:nvPr>
        </p:nvSpPr>
        <p:spPr/>
        <p:txBody>
          <a:bodyPr>
            <a:normAutofit/>
          </a:bodyPr>
          <a:lstStyle/>
          <a:p>
            <a:r>
              <a:rPr lang="ja-JP" altLang="en-US" sz="4000" dirty="0">
                <a:latin typeface="メイリオ" panose="020B0604030504040204" pitchFamily="50" charset="-128"/>
                <a:ea typeface="メイリオ" panose="020B0604030504040204" pitchFamily="50" charset="-128"/>
              </a:rPr>
              <a:t>お客様が目指されている姿</a:t>
            </a:r>
            <a:r>
              <a:rPr lang="en-US" altLang="ja-JP" sz="4000" dirty="0">
                <a:latin typeface="メイリオ" panose="020B0604030504040204" pitchFamily="50" charset="-128"/>
                <a:ea typeface="メイリオ" panose="020B0604030504040204" pitchFamily="50" charset="-128"/>
              </a:rPr>
              <a:t>(WHY YOU)</a:t>
            </a:r>
            <a:endParaRPr lang="ja-JP" altLang="en-US" sz="4000"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BB77FE76-DA78-D61C-19EF-424271FEDDB9}"/>
              </a:ext>
            </a:extLst>
          </p:cNvPr>
          <p:cNvSpPr>
            <a:spLocks noGrp="1"/>
          </p:cNvSpPr>
          <p:nvPr>
            <p:ph type="sldNum" sz="quarter" idx="12"/>
          </p:nvPr>
        </p:nvSpPr>
        <p:spPr/>
        <p:txBody>
          <a:bodyPr/>
          <a:lstStyle/>
          <a:p>
            <a:fld id="{532EED41-674A-47A1-9D0E-025CA5A707CB}" type="slidenum">
              <a:rPr kumimoji="1" lang="ja-JP" altLang="en-US" smtClean="0">
                <a:latin typeface="メイリオ" panose="020B0604030504040204" pitchFamily="50" charset="-128"/>
                <a:ea typeface="メイリオ" panose="020B0604030504040204" pitchFamily="50" charset="-128"/>
              </a:rPr>
              <a:t>8</a:t>
            </a:fld>
            <a:endParaRPr kumimoji="1" lang="ja-JP" altLang="en-US">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D7553204-1B7F-4B44-992F-08B60ED3E0A2}"/>
              </a:ext>
            </a:extLst>
          </p:cNvPr>
          <p:cNvSpPr txBox="1"/>
          <p:nvPr/>
        </p:nvSpPr>
        <p:spPr>
          <a:xfrm>
            <a:off x="757126" y="1505190"/>
            <a:ext cx="4493538" cy="523220"/>
          </a:xfrm>
          <a:prstGeom prst="rect">
            <a:avLst/>
          </a:prstGeom>
          <a:noFill/>
        </p:spPr>
        <p:txBody>
          <a:bodyPr wrap="non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rPr>
              <a:t>（</a:t>
            </a:r>
            <a:r>
              <a:rPr lang="en-US" altLang="ja-JP" sz="2800" dirty="0">
                <a:solidFill>
                  <a:srgbClr val="FF0000"/>
                </a:solidFill>
                <a:latin typeface="メイリオ" panose="020B0604030504040204" pitchFamily="50" charset="-128"/>
                <a:ea typeface="メイリオ" panose="020B0604030504040204" pitchFamily="50" charset="-128"/>
              </a:rPr>
              <a:t>※</a:t>
            </a:r>
            <a:r>
              <a:rPr lang="ja-JP" altLang="en-US" sz="2800" dirty="0">
                <a:solidFill>
                  <a:srgbClr val="FF0000"/>
                </a:solidFill>
                <a:latin typeface="メイリオ" panose="020B0604030504040204" pitchFamily="50" charset="-128"/>
                <a:ea typeface="メイリオ" panose="020B0604030504040204" pitchFamily="50" charset="-128"/>
              </a:rPr>
              <a:t>経営課題・経営方針）</a:t>
            </a:r>
            <a:endParaRPr kumimoji="1" lang="ja-JP" altLang="en-US" sz="2800" dirty="0">
              <a:solidFill>
                <a:srgbClr val="FF0000"/>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49ACB048-C0A4-435C-82BA-08939C277FB8}"/>
              </a:ext>
            </a:extLst>
          </p:cNvPr>
          <p:cNvSpPr txBox="1"/>
          <p:nvPr/>
        </p:nvSpPr>
        <p:spPr>
          <a:xfrm>
            <a:off x="757126" y="2264532"/>
            <a:ext cx="10999867" cy="4154984"/>
          </a:xfrm>
          <a:prstGeom prst="rect">
            <a:avLst/>
          </a:prstGeom>
          <a:solidFill>
            <a:schemeClr val="tx1">
              <a:lumMod val="50000"/>
              <a:lumOff val="50000"/>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kumimoji="1" lang="en-US" altLang="ja-JP" sz="2400" dirty="0">
                <a:solidFill>
                  <a:srgbClr val="FF0000"/>
                </a:solidFill>
                <a:latin typeface="メイリオ" panose="020B0604030504040204" pitchFamily="50" charset="-128"/>
                <a:ea typeface="メイリオ" panose="020B0604030504040204" pitchFamily="50" charset="-128"/>
              </a:rPr>
              <a:t>WHY YOU</a:t>
            </a:r>
            <a:r>
              <a:rPr kumimoji="1" lang="ja-JP" altLang="en-US" sz="2400" dirty="0">
                <a:solidFill>
                  <a:srgbClr val="0000FF"/>
                </a:solidFill>
                <a:latin typeface="メイリオ" panose="020B0604030504040204" pitchFamily="50" charset="-128"/>
                <a:ea typeface="メイリオ" panose="020B0604030504040204" pitchFamily="50" charset="-128"/>
              </a:rPr>
              <a:t>でＹＥＳをとる</a:t>
            </a:r>
            <a:endParaRPr kumimoji="1"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お客様が直面されている独自の環境</a:t>
            </a:r>
            <a:endParaRPr lang="en-US" altLang="ja-JP" sz="2400" dirty="0">
              <a:solidFill>
                <a:srgbClr val="0000FF"/>
              </a:solidFill>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＊＊戦略・エリア戦略・成長戦略・新規顧客など</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solidFill>
                <a:srgbClr val="0000FF"/>
              </a:solidFill>
              <a:latin typeface="メイリオ" panose="020B0604030504040204" pitchFamily="50" charset="-128"/>
              <a:ea typeface="メイリオ" panose="020B0604030504040204" pitchFamily="50" charset="-128"/>
            </a:endParaRPr>
          </a:p>
          <a:p>
            <a:r>
              <a:rPr lang="ja-JP" altLang="en-US" sz="2400" dirty="0">
                <a:solidFill>
                  <a:srgbClr val="0000FF"/>
                </a:solidFill>
                <a:latin typeface="メイリオ" panose="020B0604030504040204" pitchFamily="50" charset="-128"/>
                <a:ea typeface="メイリオ" panose="020B0604030504040204" pitchFamily="50" charset="-128"/>
              </a:rPr>
              <a:t>お客様の目指されている姿を明らかにして合意する</a:t>
            </a:r>
            <a:br>
              <a:rPr lang="en-US" altLang="ja-JP" sz="2400" dirty="0">
                <a:solidFill>
                  <a:srgbClr val="0000FF"/>
                </a:solidFill>
                <a:latin typeface="メイリオ" panose="020B0604030504040204" pitchFamily="50" charset="-128"/>
                <a:ea typeface="メイリオ" panose="020B0604030504040204" pitchFamily="50" charset="-128"/>
              </a:rPr>
            </a:br>
            <a:r>
              <a:rPr lang="en-US" altLang="ja-JP" sz="2400" dirty="0">
                <a:solidFill>
                  <a:srgbClr val="0000FF"/>
                </a:solidFill>
                <a:latin typeface="メイリオ" panose="020B0604030504040204" pitchFamily="50" charset="-128"/>
                <a:ea typeface="メイリオ" panose="020B0604030504040204" pitchFamily="50" charset="-128"/>
              </a:rPr>
              <a:t>※</a:t>
            </a:r>
            <a:r>
              <a:rPr lang="ja-JP" altLang="en-US" sz="2400" dirty="0">
                <a:solidFill>
                  <a:srgbClr val="0000FF"/>
                </a:solidFill>
                <a:latin typeface="メイリオ" panose="020B0604030504040204" pitchFamily="50" charset="-128"/>
                <a:ea typeface="メイリオ" panose="020B0604030504040204" pitchFamily="50" charset="-128"/>
              </a:rPr>
              <a:t>経営課題・経営方針</a:t>
            </a:r>
            <a:endParaRPr lang="en-US" altLang="ja-JP" sz="2400" dirty="0">
              <a:solidFill>
                <a:srgbClr val="0000FF"/>
              </a:solidFill>
              <a:latin typeface="メイリオ" panose="020B0604030504040204" pitchFamily="50" charset="-128"/>
              <a:ea typeface="メイリオ" panose="020B0604030504040204" pitchFamily="50" charset="-128"/>
            </a:endParaRPr>
          </a:p>
          <a:p>
            <a:endParaRPr lang="en-US" altLang="ja-JP" sz="2400" dirty="0">
              <a:solidFill>
                <a:srgbClr val="0000FF"/>
              </a:solidFill>
              <a:latin typeface="メイリオ" panose="020B0604030504040204" pitchFamily="50" charset="-128"/>
              <a:ea typeface="メイリオ" panose="020B0604030504040204" pitchFamily="50" charset="-128"/>
            </a:endParaRPr>
          </a:p>
          <a:p>
            <a:r>
              <a:rPr lang="ja-JP" altLang="en-US" sz="2400" dirty="0">
                <a:solidFill>
                  <a:schemeClr val="tx1"/>
                </a:solidFill>
                <a:latin typeface="メイリオ" panose="020B0604030504040204" pitchFamily="50" charset="-128"/>
                <a:ea typeface="メイリオ" panose="020B0604030504040204" pitchFamily="50" charset="-128"/>
              </a:rPr>
              <a:t>ここで「お客様はこのように取り組まれていますよね。そのことに関してご提案をおもちしました」と表明します。お客様のＷＨＹとは経営課題に紐づく、潜在課題、根本課題のこと。</a:t>
            </a:r>
          </a:p>
        </p:txBody>
      </p:sp>
    </p:spTree>
    <p:extLst>
      <p:ext uri="{BB962C8B-B14F-4D97-AF65-F5344CB8AC3E}">
        <p14:creationId xmlns:p14="http://schemas.microsoft.com/office/powerpoint/2010/main" val="2314636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3CF2C451-B891-4D3E-95F6-333BFF605D61}"/>
              </a:ext>
            </a:extLst>
          </p:cNvPr>
          <p:cNvSpPr>
            <a:spLocks noGrp="1"/>
          </p:cNvSpPr>
          <p:nvPr>
            <p:ph type="title"/>
          </p:nvPr>
        </p:nvSpPr>
        <p:spPr>
          <a:xfrm>
            <a:off x="721885" y="300179"/>
            <a:ext cx="10515600" cy="1325563"/>
          </a:xfrm>
        </p:spPr>
        <p:txBody>
          <a:bodyPr>
            <a:normAutofit/>
          </a:bodyPr>
          <a:lstStyle/>
          <a:p>
            <a:r>
              <a:rPr lang="ja-JP" altLang="en-US" sz="4000" dirty="0">
                <a:latin typeface="メイリオ" panose="020B0604030504040204" pitchFamily="50" charset="-128"/>
                <a:ea typeface="メイリオ" panose="020B0604030504040204" pitchFamily="50" charset="-128"/>
              </a:rPr>
              <a:t>ご提案　</a:t>
            </a:r>
          </a:p>
        </p:txBody>
      </p:sp>
      <p:sp>
        <p:nvSpPr>
          <p:cNvPr id="2" name="コンテンツ プレースホルダー 1">
            <a:extLst>
              <a:ext uri="{FF2B5EF4-FFF2-40B4-BE49-F238E27FC236}">
                <a16:creationId xmlns:a16="http://schemas.microsoft.com/office/drawing/2014/main" id="{6CB664C3-2579-4F35-9405-7BBD25A7B9BD}"/>
              </a:ext>
            </a:extLst>
          </p:cNvPr>
          <p:cNvSpPr>
            <a:spLocks noGrp="1"/>
          </p:cNvSpPr>
          <p:nvPr>
            <p:ph idx="1"/>
          </p:nvPr>
        </p:nvSpPr>
        <p:spPr>
          <a:xfrm>
            <a:off x="1551517" y="2862262"/>
            <a:ext cx="7886700" cy="2781885"/>
          </a:xfrm>
        </p:spPr>
        <p:txBody>
          <a:bodyPr/>
          <a:lstStyle/>
          <a:p>
            <a:pPr marL="0" indent="0">
              <a:buNone/>
            </a:pPr>
            <a:r>
              <a:rPr lang="ja-JP" altLang="en-US" sz="2400" dirty="0">
                <a:latin typeface="メイリオ" panose="020B0604030504040204" pitchFamily="50" charset="-128"/>
                <a:ea typeface="メイリオ" panose="020B0604030504040204" pitchFamily="50" charset="-128"/>
              </a:rPr>
              <a:t>１．○○○○の実現</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２．○○○○の実現</a:t>
            </a:r>
            <a:endParaRPr lang="en-US" altLang="ja-JP" sz="2400" dirty="0">
              <a:latin typeface="メイリオ" panose="020B0604030504040204" pitchFamily="50" charset="-128"/>
              <a:ea typeface="メイリオ" panose="020B0604030504040204" pitchFamily="50" charset="-128"/>
            </a:endParaRPr>
          </a:p>
          <a:p>
            <a:pPr marL="0" indent="0">
              <a:buNone/>
            </a:pPr>
            <a:endParaRPr lang="en-US" altLang="ja-JP" sz="2400" dirty="0">
              <a:latin typeface="メイリオ" panose="020B0604030504040204" pitchFamily="50" charset="-128"/>
              <a:ea typeface="メイリオ" panose="020B0604030504040204" pitchFamily="50" charset="-128"/>
            </a:endParaRPr>
          </a:p>
          <a:p>
            <a:pPr marL="0" indent="0">
              <a:buNone/>
            </a:pPr>
            <a:r>
              <a:rPr lang="ja-JP" altLang="en-US" sz="2400" dirty="0">
                <a:latin typeface="メイリオ" panose="020B0604030504040204" pitchFamily="50" charset="-128"/>
                <a:ea typeface="メイリオ" panose="020B0604030504040204" pitchFamily="50" charset="-128"/>
              </a:rPr>
              <a:t>３．○○○○の実現</a:t>
            </a:r>
          </a:p>
        </p:txBody>
      </p:sp>
      <p:sp>
        <p:nvSpPr>
          <p:cNvPr id="5" name="スライド番号プレースホルダー 4">
            <a:extLst>
              <a:ext uri="{FF2B5EF4-FFF2-40B4-BE49-F238E27FC236}">
                <a16:creationId xmlns:a16="http://schemas.microsoft.com/office/drawing/2014/main" id="{7317288A-23E6-4B74-14A9-C868D74D90A9}"/>
              </a:ext>
            </a:extLst>
          </p:cNvPr>
          <p:cNvSpPr>
            <a:spLocks noGrp="1"/>
          </p:cNvSpPr>
          <p:nvPr>
            <p:ph type="sldNum" sz="quarter" idx="12"/>
          </p:nvPr>
        </p:nvSpPr>
        <p:spPr/>
        <p:txBody>
          <a:bodyPr/>
          <a:lstStyle/>
          <a:p>
            <a:fld id="{532EED41-674A-47A1-9D0E-025CA5A707CB}" type="slidenum">
              <a:rPr kumimoji="1" lang="ja-JP" altLang="en-US" smtClean="0"/>
              <a:t>9</a:t>
            </a:fld>
            <a:endParaRPr kumimoji="1" lang="ja-JP" altLang="en-US"/>
          </a:p>
        </p:txBody>
      </p:sp>
      <p:sp>
        <p:nvSpPr>
          <p:cNvPr id="4" name="テキスト ボックス 3">
            <a:extLst>
              <a:ext uri="{FF2B5EF4-FFF2-40B4-BE49-F238E27FC236}">
                <a16:creationId xmlns:a16="http://schemas.microsoft.com/office/drawing/2014/main" id="{99747476-E4E3-4A7A-92BC-0931AB9693D4}"/>
              </a:ext>
            </a:extLst>
          </p:cNvPr>
          <p:cNvSpPr txBox="1"/>
          <p:nvPr/>
        </p:nvSpPr>
        <p:spPr>
          <a:xfrm>
            <a:off x="1985638" y="1319062"/>
            <a:ext cx="7988095" cy="830997"/>
          </a:xfrm>
          <a:prstGeom prst="rect">
            <a:avLst/>
          </a:prstGeom>
          <a:noFill/>
        </p:spPr>
        <p:txBody>
          <a:bodyPr wrap="square" rtlCol="0">
            <a:spAutoFit/>
          </a:bodyPr>
          <a:lstStyle/>
          <a:p>
            <a:r>
              <a:rPr lang="ja-JP" altLang="en-US" sz="2400" dirty="0">
                <a:solidFill>
                  <a:srgbClr val="FF0000"/>
                </a:solidFill>
                <a:latin typeface="メイリオ" panose="020B0604030504040204" pitchFamily="50" charset="-128"/>
                <a:ea typeface="メイリオ" panose="020B0604030504040204" pitchFamily="50" charset="-128"/>
              </a:rPr>
              <a:t>（</a:t>
            </a:r>
            <a:r>
              <a:rPr lang="en-US" altLang="ja-JP" sz="2400" dirty="0">
                <a:solidFill>
                  <a:srgbClr val="FF0000"/>
                </a:solidFill>
                <a:latin typeface="メイリオ" panose="020B0604030504040204" pitchFamily="50" charset="-128"/>
                <a:ea typeface="メイリオ" panose="020B0604030504040204" pitchFamily="50" charset="-128"/>
              </a:rPr>
              <a:t>※</a:t>
            </a:r>
            <a:r>
              <a:rPr lang="ja-JP" altLang="en-US" sz="2400" dirty="0">
                <a:solidFill>
                  <a:srgbClr val="FF0000"/>
                </a:solidFill>
                <a:latin typeface="メイリオ" panose="020B0604030504040204" pitchFamily="50" charset="-128"/>
                <a:ea typeface="メイリオ" panose="020B0604030504040204" pitchFamily="50" charset="-128"/>
              </a:rPr>
              <a:t>経営課題を解決するためのマネジメント課題）</a:t>
            </a:r>
            <a:endParaRPr lang="en-US" altLang="ja-JP" sz="2400" dirty="0">
              <a:solidFill>
                <a:srgbClr val="FF0000"/>
              </a:solidFill>
              <a:latin typeface="メイリオ" panose="020B0604030504040204" pitchFamily="50" charset="-128"/>
              <a:ea typeface="メイリオ" panose="020B0604030504040204" pitchFamily="50" charset="-128"/>
            </a:endParaRPr>
          </a:p>
          <a:p>
            <a:r>
              <a:rPr kumimoji="1" lang="ja-JP" altLang="en-US" sz="2400" dirty="0">
                <a:solidFill>
                  <a:srgbClr val="FF0000"/>
                </a:solidFill>
                <a:latin typeface="メイリオ" panose="020B0604030504040204" pitchFamily="50" charset="-128"/>
                <a:ea typeface="メイリオ" panose="020B0604030504040204" pitchFamily="50" charset="-128"/>
              </a:rPr>
              <a:t>（ＷＨＹを解決するためのＷＨＡＴの実現提案）</a:t>
            </a:r>
          </a:p>
        </p:txBody>
      </p:sp>
      <p:sp>
        <p:nvSpPr>
          <p:cNvPr id="6" name="吹き出し: 四角形 5">
            <a:extLst>
              <a:ext uri="{FF2B5EF4-FFF2-40B4-BE49-F238E27FC236}">
                <a16:creationId xmlns:a16="http://schemas.microsoft.com/office/drawing/2014/main" id="{DEAB7335-2FB1-5BC6-AD84-D6F3BC0631AB}"/>
              </a:ext>
            </a:extLst>
          </p:cNvPr>
          <p:cNvSpPr/>
          <p:nvPr/>
        </p:nvSpPr>
        <p:spPr>
          <a:xfrm>
            <a:off x="5367866" y="2593210"/>
            <a:ext cx="3640667" cy="708790"/>
          </a:xfrm>
          <a:prstGeom prst="wedgeRectCallout">
            <a:avLst>
              <a:gd name="adj1" fmla="val -72693"/>
              <a:gd name="adj2" fmla="val 1801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重点課題①</a:t>
            </a:r>
            <a:endParaRPr kumimoji="1" lang="en-US" altLang="ja-JP" dirty="0"/>
          </a:p>
          <a:p>
            <a:pPr algn="ctr"/>
            <a:r>
              <a:rPr kumimoji="1" lang="en-US" altLang="ja-JP" dirty="0"/>
              <a:t>WHY YOU</a:t>
            </a:r>
            <a:r>
              <a:rPr kumimoji="1" lang="ja-JP" altLang="en-US" dirty="0"/>
              <a:t>の①</a:t>
            </a:r>
          </a:p>
        </p:txBody>
      </p:sp>
      <p:sp>
        <p:nvSpPr>
          <p:cNvPr id="7" name="吹き出し: 四角形 6">
            <a:extLst>
              <a:ext uri="{FF2B5EF4-FFF2-40B4-BE49-F238E27FC236}">
                <a16:creationId xmlns:a16="http://schemas.microsoft.com/office/drawing/2014/main" id="{CD25DA22-0607-9F07-B40C-EB54CC35246A}"/>
              </a:ext>
            </a:extLst>
          </p:cNvPr>
          <p:cNvSpPr/>
          <p:nvPr/>
        </p:nvSpPr>
        <p:spPr>
          <a:xfrm>
            <a:off x="5393266" y="3429000"/>
            <a:ext cx="3640667" cy="708790"/>
          </a:xfrm>
          <a:prstGeom prst="wedgeRectCallout">
            <a:avLst>
              <a:gd name="adj1" fmla="val -72693"/>
              <a:gd name="adj2" fmla="val 1801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重点課題②</a:t>
            </a:r>
            <a:endParaRPr kumimoji="1" lang="en-US" altLang="ja-JP" dirty="0"/>
          </a:p>
          <a:p>
            <a:pPr algn="ctr"/>
            <a:r>
              <a:rPr kumimoji="1" lang="en-US" altLang="ja-JP" dirty="0"/>
              <a:t>WHY YOU</a:t>
            </a:r>
            <a:r>
              <a:rPr kumimoji="1" lang="ja-JP" altLang="en-US" dirty="0"/>
              <a:t>の②</a:t>
            </a:r>
          </a:p>
        </p:txBody>
      </p:sp>
      <p:sp>
        <p:nvSpPr>
          <p:cNvPr id="8" name="吹き出し: 四角形 7">
            <a:extLst>
              <a:ext uri="{FF2B5EF4-FFF2-40B4-BE49-F238E27FC236}">
                <a16:creationId xmlns:a16="http://schemas.microsoft.com/office/drawing/2014/main" id="{114B6169-A470-4F26-40C5-5AEEF9B838B4}"/>
              </a:ext>
            </a:extLst>
          </p:cNvPr>
          <p:cNvSpPr/>
          <p:nvPr/>
        </p:nvSpPr>
        <p:spPr>
          <a:xfrm>
            <a:off x="5367866" y="4343400"/>
            <a:ext cx="3640667" cy="708790"/>
          </a:xfrm>
          <a:prstGeom prst="wedgeRectCallout">
            <a:avLst>
              <a:gd name="adj1" fmla="val -72693"/>
              <a:gd name="adj2" fmla="val 1801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dirty="0"/>
              <a:t>重点課題③</a:t>
            </a:r>
            <a:endParaRPr kumimoji="1" lang="en-US" altLang="ja-JP" dirty="0"/>
          </a:p>
          <a:p>
            <a:pPr algn="ctr"/>
            <a:r>
              <a:rPr kumimoji="1" lang="en-US" altLang="ja-JP" dirty="0"/>
              <a:t>WHY YOU</a:t>
            </a:r>
            <a:r>
              <a:rPr kumimoji="1" lang="ja-JP" altLang="en-US" dirty="0"/>
              <a:t>の③</a:t>
            </a:r>
          </a:p>
        </p:txBody>
      </p:sp>
    </p:spTree>
    <p:extLst>
      <p:ext uri="{BB962C8B-B14F-4D97-AF65-F5344CB8AC3E}">
        <p14:creationId xmlns:p14="http://schemas.microsoft.com/office/powerpoint/2010/main" val="41959992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470</TotalTime>
  <Words>5022</Words>
  <Application>Microsoft Office PowerPoint</Application>
  <PresentationFormat>ワイド画面</PresentationFormat>
  <Paragraphs>622</Paragraphs>
  <Slides>52</Slides>
  <Notes>4</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52</vt:i4>
      </vt:variant>
    </vt:vector>
  </HeadingPairs>
  <TitlesOfParts>
    <vt:vector size="60" baseType="lpstr">
      <vt:lpstr>BIZ UDPゴシック</vt:lpstr>
      <vt:lpstr>メイリオ</vt:lpstr>
      <vt:lpstr>游ゴシック</vt:lpstr>
      <vt:lpstr>Arial</vt:lpstr>
      <vt:lpstr>Calibri</vt:lpstr>
      <vt:lpstr>Calibri Light</vt:lpstr>
      <vt:lpstr>Wingdings</vt:lpstr>
      <vt:lpstr>Office テーマ</vt:lpstr>
      <vt:lpstr>※本提案書の建てつけ</vt:lpstr>
      <vt:lpstr>※経営課題から流れる「誰もNOが言えない」提案！</vt:lpstr>
      <vt:lpstr>PowerPoint プレゼンテーション</vt:lpstr>
      <vt:lpstr>PowerPoint プレゼンテーション</vt:lpstr>
      <vt:lpstr>PowerPoint プレゼンテーション</vt:lpstr>
      <vt:lpstr>お客様を取り巻く環境変化（WHY NOW）</vt:lpstr>
      <vt:lpstr>お客様を取り巻く環境変化（HWY ME）</vt:lpstr>
      <vt:lpstr>お客様が目指されている姿(WHY YOU)</vt:lpstr>
      <vt:lpstr>ご提案　</vt:lpstr>
      <vt:lpstr>ご提案　</vt:lpstr>
      <vt:lpstr>PowerPoint プレゼンテーション</vt:lpstr>
      <vt:lpstr>PowerPoint プレゼンテーション</vt:lpstr>
      <vt:lpstr>PowerPoint プレゼンテーション</vt:lpstr>
      <vt:lpstr>ご提案　</vt:lpstr>
      <vt:lpstr>PowerPoint プレゼンテーション</vt:lpstr>
      <vt:lpstr>PowerPoint プレゼンテーション</vt:lpstr>
      <vt:lpstr>PowerPoint プレゼンテーション</vt:lpstr>
      <vt:lpstr>ご提案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中村 昌雄</dc:creator>
  <cp:lastModifiedBy>昌雄 中村</cp:lastModifiedBy>
  <cp:revision>14</cp:revision>
  <dcterms:created xsi:type="dcterms:W3CDTF">2021-08-16T09:38:11Z</dcterms:created>
  <dcterms:modified xsi:type="dcterms:W3CDTF">2025-07-22T11:46:49Z</dcterms:modified>
</cp:coreProperties>
</file>